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notesSlides/notesSlide9.xml" ContentType="application/vnd.openxmlformats-officedocument.presentationml.notesSlide+xml"/>
  <Override PartName="/ppt/tags/tag28.xml" ContentType="application/vnd.openxmlformats-officedocument.presentationml.tags+xml"/>
  <Override PartName="/ppt/notesSlides/notesSlide10.xml" ContentType="application/vnd.openxmlformats-officedocument.presentationml.notesSlide+xml"/>
  <Override PartName="/ppt/tags/tag29.xml" ContentType="application/vnd.openxmlformats-officedocument.presentationml.tags+xml"/>
  <Override PartName="/ppt/notesSlides/notesSlide11.xml" ContentType="application/vnd.openxmlformats-officedocument.presentationml.notesSlide+xml"/>
  <Override PartName="/ppt/tags/tag30.xml" ContentType="application/vnd.openxmlformats-officedocument.presentationml.tags+xml"/>
  <Override PartName="/ppt/notesSlides/notesSlide12.xml" ContentType="application/vnd.openxmlformats-officedocument.presentationml.notesSlide+xml"/>
  <Override PartName="/ppt/tags/tag31.xml" ContentType="application/vnd.openxmlformats-officedocument.presentationml.tags+xml"/>
  <Override PartName="/ppt/notesSlides/notesSlide13.xml" ContentType="application/vnd.openxmlformats-officedocument.presentationml.notesSlide+xml"/>
  <Override PartName="/ppt/tags/tag32.xml" ContentType="application/vnd.openxmlformats-officedocument.presentationml.tags+xml"/>
  <Override PartName="/ppt/notesSlides/notesSlide14.xml" ContentType="application/vnd.openxmlformats-officedocument.presentationml.notesSlide+xml"/>
  <Override PartName="/ppt/tags/tag33.xml" ContentType="application/vnd.openxmlformats-officedocument.presentationml.tags+xml"/>
  <Override PartName="/ppt/notesSlides/notesSlide15.xml" ContentType="application/vnd.openxmlformats-officedocument.presentationml.notesSlide+xml"/>
  <Override PartName="/ppt/tags/tag34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0"/>
  </p:notesMasterIdLst>
  <p:sldIdLst>
    <p:sldId id="266" r:id="rId2"/>
    <p:sldId id="484" r:id="rId3"/>
    <p:sldId id="485" r:id="rId4"/>
    <p:sldId id="504" r:id="rId5"/>
    <p:sldId id="505" r:id="rId6"/>
    <p:sldId id="523" r:id="rId7"/>
    <p:sldId id="524" r:id="rId8"/>
    <p:sldId id="526" r:id="rId9"/>
    <p:sldId id="527" r:id="rId10"/>
    <p:sldId id="528" r:id="rId11"/>
    <p:sldId id="529" r:id="rId12"/>
    <p:sldId id="530" r:id="rId13"/>
    <p:sldId id="531" r:id="rId14"/>
    <p:sldId id="532" r:id="rId15"/>
    <p:sldId id="533" r:id="rId16"/>
    <p:sldId id="534" r:id="rId17"/>
    <p:sldId id="535" r:id="rId18"/>
    <p:sldId id="536" r:id="rId19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010">
          <p15:clr>
            <a:srgbClr val="A4A3A4"/>
          </p15:clr>
        </p15:guide>
        <p15:guide id="2" pos="257">
          <p15:clr>
            <a:srgbClr val="A4A3A4"/>
          </p15:clr>
        </p15:guide>
        <p15:guide id="3" pos="7464">
          <p15:clr>
            <a:srgbClr val="A4A3A4"/>
          </p15:clr>
        </p15:guide>
        <p15:guide id="4" orient="horz" pos="853">
          <p15:clr>
            <a:srgbClr val="A4A3A4"/>
          </p15:clr>
        </p15:guide>
        <p15:guide id="5" orient="horz" pos="4144">
          <p15:clr>
            <a:srgbClr val="A4A3A4"/>
          </p15:clr>
        </p15:guide>
        <p15:guide id="6" orient="horz" pos="23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B0F0"/>
    <a:srgbClr val="F0CE8E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howGuides="1">
      <p:cViewPr varScale="1">
        <p:scale>
          <a:sx n="110" d="100"/>
          <a:sy n="110" d="100"/>
        </p:scale>
        <p:origin x="702" y="108"/>
      </p:cViewPr>
      <p:guideLst>
        <p:guide pos="4010"/>
        <p:guide pos="257"/>
        <p:guide pos="7464"/>
        <p:guide orient="horz" pos="853"/>
        <p:guide orient="horz" pos="4144"/>
        <p:guide orient="horz" pos="232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667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3460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353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2023/10/29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969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234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9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699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906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482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868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2023/10/29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723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2023/10/29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8347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6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29.e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8.bin"/><Relationship Id="rId12" Type="http://schemas.openxmlformats.org/officeDocument/2006/relationships/oleObject" Target="../embeddings/oleObject30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image" Target="../media/image12.emf"/><Relationship Id="rId11" Type="http://schemas.openxmlformats.org/officeDocument/2006/relationships/image" Target="../media/image28.wmf"/><Relationship Id="rId5" Type="http://schemas.openxmlformats.org/officeDocument/2006/relationships/oleObject" Target="../embeddings/oleObject27.bin"/><Relationship Id="rId15" Type="http://schemas.openxmlformats.org/officeDocument/2006/relationships/image" Target="../media/image32.png"/><Relationship Id="rId10" Type="http://schemas.openxmlformats.org/officeDocument/2006/relationships/oleObject" Target="../embeddings/oleObject29.bin"/><Relationship Id="rId4" Type="http://schemas.openxmlformats.org/officeDocument/2006/relationships/image" Target="../media/image29.png"/><Relationship Id="rId9" Type="http://schemas.openxmlformats.org/officeDocument/2006/relationships/image" Target="../media/image30.pn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6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e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wmf"/><Relationship Id="rId5" Type="http://schemas.openxmlformats.org/officeDocument/2006/relationships/image" Target="../media/image2.emf"/><Relationship Id="rId15" Type="http://schemas.openxmlformats.org/officeDocument/2006/relationships/image" Target="../media/image7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Relationship Id="rId14" Type="http://schemas.openxmlformats.org/officeDocument/2006/relationships/oleObject" Target="../embeddings/oleObject7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12.e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w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17.wmf"/><Relationship Id="rId18" Type="http://schemas.openxmlformats.org/officeDocument/2006/relationships/oleObject" Target="../embeddings/oleObject20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17.bin"/><Relationship Id="rId17" Type="http://schemas.openxmlformats.org/officeDocument/2006/relationships/image" Target="../media/image19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19.bin"/><Relationship Id="rId1" Type="http://schemas.openxmlformats.org/officeDocument/2006/relationships/tags" Target="../tags/tag22.x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16.wmf"/><Relationship Id="rId5" Type="http://schemas.openxmlformats.org/officeDocument/2006/relationships/image" Target="../media/image13.emf"/><Relationship Id="rId15" Type="http://schemas.openxmlformats.org/officeDocument/2006/relationships/image" Target="../media/image18.wmf"/><Relationship Id="rId10" Type="http://schemas.openxmlformats.org/officeDocument/2006/relationships/oleObject" Target="../embeddings/oleObject16.bin"/><Relationship Id="rId19" Type="http://schemas.openxmlformats.org/officeDocument/2006/relationships/image" Target="../media/image20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5.wmf"/><Relationship Id="rId14" Type="http://schemas.openxmlformats.org/officeDocument/2006/relationships/oleObject" Target="../embeddings/oleObject1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26.w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25.wmf"/><Relationship Id="rId4" Type="http://schemas.openxmlformats.org/officeDocument/2006/relationships/image" Target="../media/image22.png"/><Relationship Id="rId9" Type="http://schemas.openxmlformats.org/officeDocument/2006/relationships/oleObject" Target="../embeddings/oleObject2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34225" y="1977459"/>
            <a:ext cx="1723549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4000" dirty="0">
                <a:solidFill>
                  <a:srgbClr val="FF0000"/>
                </a:solidFill>
                <a:latin typeface="思源宋体 Heavy" panose="02020900000000000000" charset="-122"/>
                <a:ea typeface="思源宋体 Heavy" panose="02020900000000000000" charset="-122"/>
                <a:sym typeface="+mn-ea"/>
              </a:rPr>
              <a:t>实验三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889121" y="5356225"/>
            <a:ext cx="2646879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3200" dirty="0">
                <a:solidFill>
                  <a:srgbClr val="FF000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工程实践中心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632960" y="1128395"/>
            <a:ext cx="2926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3600" dirty="0">
                <a:solidFill>
                  <a:srgbClr val="FF0000"/>
                </a:solidFill>
                <a:latin typeface="思源黑体 Heavy" panose="020B0A00000000000000" charset="-122"/>
                <a:ea typeface="思源黑体 Heavy" panose="020B0A00000000000000" charset="-122"/>
                <a:sym typeface="+mn-ea"/>
              </a:rPr>
              <a:t>电子技术基础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064000" y="2925000"/>
            <a:ext cx="8060675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dirty="0">
                <a:solidFill>
                  <a:srgbClr val="0070C0"/>
                </a:solidFill>
                <a:latin typeface="思源宋体 Heavy" panose="02020900000000000000" charset="-122"/>
                <a:ea typeface="思源宋体 Heavy" panose="02020900000000000000" charset="-122"/>
              </a:rPr>
              <a:t>集成运放在信息运算方面的应用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89255" y="386715"/>
            <a:ext cx="48869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Heavy" panose="020B0A00000000000000" charset="-122"/>
                <a:ea typeface="思源黑体 Heavy" panose="020B0A00000000000000" charset="-122"/>
                <a:cs typeface="思源黑体 Heavy" panose="020B0A00000000000000" charset="-122"/>
                <a:sym typeface="+mn-ea"/>
              </a:rPr>
              <a:t>三 、实验内容与设计电路指标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7670" y="1125220"/>
            <a:ext cx="28549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sz="2400" b="1" dirty="0">
                <a:solidFill>
                  <a:srgbClr val="C00000"/>
                </a:solidFill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  <a:sym typeface="+mn-ea"/>
              </a:rPr>
              <a:t>1.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  <a:sym typeface="+mn-ea"/>
              </a:rPr>
              <a:t>设计减法运算电路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82905" y="1700530"/>
                <a:ext cx="6438900" cy="10624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just"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buFont typeface="+mj-lt"/>
                </a:pPr>
                <a:r>
                  <a:rPr lang="zh-CN" altLang="en-US" sz="2400" b="1" dirty="0">
                    <a:latin typeface="Times New Roman" panose="02020603050405020304" charset="0"/>
                    <a:ea typeface="思源宋体 Heavy" panose="02020900000000000000" charset="-122"/>
                    <a:cs typeface="Times New Roman" panose="02020603050405020304" charset="0"/>
                  </a:rPr>
                  <a:t>       给定条件：电源电压为</a:t>
                </a:r>
                <a:r>
                  <a:rPr lang="en-US" altLang="zh-CN" sz="2400" b="1" dirty="0">
                    <a:latin typeface="Times New Roman" panose="02020603050405020304" charset="0"/>
                    <a:ea typeface="思源宋体 Heavy" panose="02020900000000000000" charset="-122"/>
                    <a:cs typeface="Times New Roman" panose="02020603050405020304" charset="0"/>
                  </a:rPr>
                  <a:t>±12v</a:t>
                </a:r>
                <a:r>
                  <a:rPr lang="zh-CN" altLang="en-US" sz="2400" b="1" dirty="0">
                    <a:latin typeface="Times New Roman" panose="02020603050405020304" charset="0"/>
                    <a:ea typeface="思源宋体 Heavy" panose="02020900000000000000" charset="-122"/>
                    <a:cs typeface="Times New Roman" panose="02020603050405020304" charset="0"/>
                  </a:rPr>
                  <a:t>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b="1" i="1" smtClean="0">
                            <a:latin typeface="Cambria Math" panose="02040503050406030204" pitchFamily="18" charset="0"/>
                            <a:ea typeface="思源宋体 Heavy" panose="02020900000000000000" charset="-122"/>
                            <a:cs typeface="Times New Roman" panose="020206030504050203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思源宋体 Heavy" panose="02020900000000000000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思源宋体 Heavy" panose="02020900000000000000" charset="-122"/>
                                <a:cs typeface="Times New Roman" panose="02020603050405020304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思源宋体 Heavy" panose="02020900000000000000" charset="-122"/>
                                <a:cs typeface="Times New Roman" panose="02020603050405020304" charset="0"/>
                              </a:rPr>
                              <m:t>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en-US" sz="2400" b="1" i="1" smtClean="0">
                                <a:latin typeface="Cambria Math" panose="02040503050406030204" pitchFamily="18" charset="0"/>
                                <a:ea typeface="思源宋体 Heavy" panose="02020900000000000000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 smtClean="0">
                                <a:latin typeface="Cambria Math" panose="02040503050406030204" pitchFamily="18" charset="0"/>
                                <a:ea typeface="思源宋体 Heavy" panose="02020900000000000000" charset="-122"/>
                                <a:cs typeface="Times New Roman" panose="02020603050405020304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思源宋体 Heavy" panose="02020900000000000000" charset="-122"/>
                                <a:cs typeface="Times New Roman" panose="02020603050405020304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400" b="1" dirty="0">
                    <a:latin typeface="Times New Roman" panose="02020603050405020304" charset="0"/>
                    <a:ea typeface="思源宋体 Heavy" panose="02020900000000000000" charset="-122"/>
                    <a:cs typeface="Times New Roman" panose="02020603050405020304" charset="0"/>
                  </a:rPr>
                  <a:t>的比值为</a:t>
                </a:r>
                <a:r>
                  <a:rPr lang="en-US" altLang="zh-CN" sz="2400" b="1" dirty="0">
                    <a:latin typeface="Times New Roman" panose="02020603050405020304" charset="0"/>
                    <a:ea typeface="思源宋体 Heavy" panose="02020900000000000000" charset="-122"/>
                    <a:cs typeface="Times New Roman" panose="02020603050405020304" charset="0"/>
                  </a:rPr>
                  <a:t>10</a:t>
                </a:r>
                <a:r>
                  <a:rPr lang="zh-CN" altLang="en-US" sz="2400" b="1" dirty="0">
                    <a:latin typeface="Times New Roman" panose="02020603050405020304" charset="0"/>
                    <a:ea typeface="思源宋体 Heavy" panose="02020900000000000000" charset="-122"/>
                    <a:cs typeface="Times New Roman" panose="02020603050405020304" charset="0"/>
                  </a:rPr>
                  <a:t>。集成运放为</a:t>
                </a:r>
                <a:r>
                  <a:rPr lang="en-US" altLang="zh-CN" sz="2400" b="1" dirty="0">
                    <a:latin typeface="Times New Roman" panose="02020603050405020304" charset="0"/>
                    <a:ea typeface="思源宋体 Heavy" panose="02020900000000000000" charset="-122"/>
                    <a:cs typeface="Times New Roman" panose="02020603050405020304" charset="0"/>
                  </a:rPr>
                  <a:t>NE5532.</a:t>
                </a:r>
                <a:endParaRPr sz="2400" b="1" dirty="0">
                  <a:latin typeface="Times New Roman" panose="02020603050405020304" charset="0"/>
                  <a:ea typeface="思源宋体 Heavy" panose="02020900000000000000" charset="-122"/>
                  <a:cs typeface="Times New Roman" panose="02020603050405020304" charset="0"/>
                </a:endParaRP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" y="1700530"/>
                <a:ext cx="6438900" cy="1062470"/>
              </a:xfrm>
              <a:prstGeom prst="rect">
                <a:avLst/>
              </a:prstGeom>
              <a:blipFill>
                <a:blip r:embed="rId4"/>
                <a:stretch>
                  <a:fillRect l="-1515" r="-1420" b="-12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8832215" y="3201670"/>
            <a:ext cx="944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000">
                <a:solidFill>
                  <a:srgbClr val="C00000"/>
                </a:solidFill>
                <a:effectLst/>
                <a:latin typeface="思源宋体 Heavy" panose="02020900000000000000" charset="-122"/>
                <a:ea typeface="思源宋体 Heavy" panose="02020900000000000000" charset="-122"/>
                <a:sym typeface="+mn-ea"/>
              </a:rPr>
              <a:t>减法器</a:t>
            </a:r>
          </a:p>
        </p:txBody>
      </p:sp>
      <p:graphicFrame>
        <p:nvGraphicFramePr>
          <p:cNvPr id="10243" name="Object 4"/>
          <p:cNvGraphicFramePr/>
          <p:nvPr>
            <p:extLst>
              <p:ext uri="{D42A27DB-BD31-4B8C-83A1-F6EECF244321}">
                <p14:modId xmlns:p14="http://schemas.microsoft.com/office/powerpoint/2010/main" val="159950647"/>
              </p:ext>
            </p:extLst>
          </p:nvPr>
        </p:nvGraphicFramePr>
        <p:xfrm>
          <a:off x="7334499" y="523875"/>
          <a:ext cx="3664585" cy="2353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467610" imgH="1307465" progId="Visio.Drawing.11">
                  <p:embed/>
                </p:oleObj>
              </mc:Choice>
              <mc:Fallback>
                <p:oleObj r:id="rId5" imgW="2467610" imgH="1307465" progId="Visio.Drawing.11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34499" y="523875"/>
                        <a:ext cx="3664585" cy="23533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382905" y="3932555"/>
            <a:ext cx="34658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sz="2400" b="1">
                <a:solidFill>
                  <a:srgbClr val="C00000"/>
                </a:solidFill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  <a:sym typeface="+mn-ea"/>
              </a:rPr>
              <a:t>2.</a:t>
            </a:r>
            <a:r>
              <a:rPr lang="zh-CN" altLang="en-US" sz="2400" b="1">
                <a:solidFill>
                  <a:srgbClr val="C00000"/>
                </a:solidFill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  <a:sym typeface="+mn-ea"/>
              </a:rPr>
              <a:t>设计反相加法运算电路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641715" y="6358890"/>
            <a:ext cx="1452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000">
                <a:solidFill>
                  <a:srgbClr val="C00000"/>
                </a:solidFill>
                <a:effectLst/>
                <a:latin typeface="思源宋体 Heavy" panose="02020900000000000000" charset="-122"/>
                <a:ea typeface="思源宋体 Heavy" panose="02020900000000000000" charset="-122"/>
                <a:sym typeface="+mn-ea"/>
              </a:rPr>
              <a:t>反向加法器</a:t>
            </a:r>
          </a:p>
        </p:txBody>
      </p:sp>
      <p:graphicFrame>
        <p:nvGraphicFramePr>
          <p:cNvPr id="12291" name="Object 4"/>
          <p:cNvGraphicFramePr/>
          <p:nvPr>
            <p:extLst>
              <p:ext uri="{D42A27DB-BD31-4B8C-83A1-F6EECF244321}">
                <p14:modId xmlns:p14="http://schemas.microsoft.com/office/powerpoint/2010/main" val="2969054156"/>
              </p:ext>
            </p:extLst>
          </p:nvPr>
        </p:nvGraphicFramePr>
        <p:xfrm>
          <a:off x="7705725" y="3838119"/>
          <a:ext cx="3769360" cy="2286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2312670" imgH="1219200" progId="Visio.Drawing.11">
                  <p:embed/>
                </p:oleObj>
              </mc:Choice>
              <mc:Fallback>
                <p:oleObj r:id="rId7" imgW="2312670" imgH="1219200" progId="Visio.Drawing.11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05725" y="3838119"/>
                        <a:ext cx="3769360" cy="22866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89890" y="4436745"/>
                <a:ext cx="6431915" cy="106144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just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00"/>
                  </a:spcAft>
                  <a:buClrTx/>
                  <a:buSzTx/>
                  <a:buFont typeface="+mj-lt"/>
                </a:pPr>
                <a:r>
                  <a:rPr lang="en-US" altLang="zh-CN" sz="2400" b="1" dirty="0">
                    <a:latin typeface="Times New Roman" panose="02020603050405020304" charset="0"/>
                    <a:ea typeface="思源宋体 Heavy" panose="02020900000000000000" charset="-122"/>
                    <a:cs typeface="Times New Roman" panose="02020603050405020304" charset="0"/>
                    <a:sym typeface="+mn-ea"/>
                  </a:rPr>
                  <a:t>        给定条件：电源电压为±12v,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b="1" i="1" smtClean="0">
                            <a:latin typeface="Cambria Math" panose="02040503050406030204" pitchFamily="18" charset="0"/>
                            <a:ea typeface="思源宋体 Heavy" panose="02020900000000000000" charset="-122"/>
                            <a:cs typeface="Times New Roman" panose="0202060305040502030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思源宋体 Heavy" panose="02020900000000000000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思源宋体 Heavy" panose="02020900000000000000" charset="-122"/>
                                <a:cs typeface="Times New Roman" panose="02020603050405020304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思源宋体 Heavy" panose="02020900000000000000" charset="-122"/>
                                <a:cs typeface="Times New Roman" panose="02020603050405020304" charset="0"/>
                              </a:rPr>
                              <m:t>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en-US" sz="2400" b="1" i="1" smtClean="0">
                                <a:latin typeface="Cambria Math" panose="02040503050406030204" pitchFamily="18" charset="0"/>
                                <a:ea typeface="思源宋体 Heavy" panose="02020900000000000000" charset="-122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zh-CN" altLang="en-US" sz="2400" b="1" i="1" smtClean="0">
                                <a:latin typeface="Cambria Math" panose="02040503050406030204" pitchFamily="18" charset="0"/>
                                <a:ea typeface="思源宋体 Heavy" panose="02020900000000000000" charset="-122"/>
                                <a:cs typeface="Times New Roman" panose="02020603050405020304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思源宋体 Heavy" panose="02020900000000000000" charset="-122"/>
                                <a:cs typeface="Times New Roman" panose="02020603050405020304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思源宋体 Heavy" panose="02020900000000000000" charset="-122"/>
                        <a:cs typeface="Times New Roman" panose="02020603050405020304" charset="0"/>
                      </a:rPr>
                      <m:t> </m:t>
                    </m:r>
                  </m:oMath>
                </a14:m>
                <a:r>
                  <a:rPr lang="en-US" altLang="zh-CN" sz="2400" b="1" dirty="0">
                    <a:latin typeface="Times New Roman" panose="02020603050405020304" charset="0"/>
                    <a:ea typeface="思源宋体 Heavy" panose="02020900000000000000" charset="-122"/>
                    <a:cs typeface="Times New Roman" panose="02020603050405020304" charset="0"/>
                    <a:sym typeface="+mn-ea"/>
                  </a:rPr>
                  <a:t>的比值为10。</a:t>
                </a: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90" y="4436745"/>
                <a:ext cx="6431915" cy="1061444"/>
              </a:xfrm>
              <a:prstGeom prst="rect">
                <a:avLst/>
              </a:prstGeom>
              <a:blipFill>
                <a:blip r:embed="rId9"/>
                <a:stretch>
                  <a:fillRect l="-1517" r="-1422" b="-12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36EB63B3-2CB6-8249-16B6-3D57EE7E84AB}"/>
              </a:ext>
            </a:extLst>
          </p:cNvPr>
          <p:cNvSpPr txBox="1"/>
          <p:nvPr/>
        </p:nvSpPr>
        <p:spPr>
          <a:xfrm>
            <a:off x="6071246" y="154543"/>
            <a:ext cx="223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R</a:t>
            </a:r>
            <a:r>
              <a:rPr lang="en-US" altLang="zh-CN" sz="1800" baseline="-300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1</a:t>
            </a:r>
            <a:r>
              <a:rPr lang="zh-CN" altLang="en-US" sz="18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＝</a:t>
            </a:r>
            <a:r>
              <a:rPr lang="en-US" altLang="zh-CN" sz="18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R</a:t>
            </a:r>
            <a:r>
              <a:rPr lang="en-US" altLang="zh-CN" sz="1800" baseline="-300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2</a:t>
            </a:r>
            <a:r>
              <a:rPr lang="zh-CN" altLang="en-US" sz="18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＝</a:t>
            </a:r>
            <a:r>
              <a:rPr lang="en-US" altLang="zh-CN" sz="18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R</a:t>
            </a:r>
            <a:r>
              <a:rPr lang="zh-CN" altLang="en-US" sz="18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，</a:t>
            </a:r>
            <a:r>
              <a:rPr lang="en-US" altLang="zh-CN" sz="18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R</a:t>
            </a:r>
            <a:r>
              <a:rPr lang="en-US" altLang="zh-CN" sz="1800" baseline="-300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f</a:t>
            </a:r>
            <a:r>
              <a:rPr lang="en-US" altLang="zh-CN" sz="18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=R</a:t>
            </a:r>
            <a:r>
              <a:rPr lang="en-US" altLang="zh-CN" sz="1800" baseline="-300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3</a:t>
            </a:r>
            <a:endParaRPr lang="zh-CN" altLang="en-US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A754BE2-4372-05AE-8DED-2E40A24C46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651286"/>
              </p:ext>
            </p:extLst>
          </p:nvPr>
        </p:nvGraphicFramePr>
        <p:xfrm>
          <a:off x="6171953" y="508297"/>
          <a:ext cx="2030586" cy="761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18960" imgH="457200" progId="Equation.DSMT4">
                  <p:embed/>
                </p:oleObj>
              </mc:Choice>
              <mc:Fallback>
                <p:oleObj name="Equation" r:id="rId10" imgW="121896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171953" y="508297"/>
                        <a:ext cx="2030586" cy="7614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130A56C8-8491-CB73-21D4-8D669B1EECEC}"/>
              </a:ext>
            </a:extLst>
          </p:cNvPr>
          <p:cNvSpPr txBox="1"/>
          <p:nvPr/>
        </p:nvSpPr>
        <p:spPr>
          <a:xfrm>
            <a:off x="6504305" y="5396362"/>
            <a:ext cx="2030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R</a:t>
            </a:r>
            <a:r>
              <a:rPr lang="en-US" altLang="zh-CN" sz="1800" baseline="-300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1</a:t>
            </a:r>
            <a:r>
              <a:rPr lang="zh-CN" altLang="en-US" sz="18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＝</a:t>
            </a:r>
            <a:r>
              <a:rPr lang="en-US" altLang="zh-CN" sz="18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R</a:t>
            </a:r>
            <a:r>
              <a:rPr lang="en-US" altLang="zh-CN" sz="1800" baseline="-300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2</a:t>
            </a:r>
            <a:r>
              <a:rPr lang="zh-CN" altLang="en-US" sz="18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＝</a:t>
            </a:r>
            <a:r>
              <a:rPr lang="en-US" altLang="zh-CN" sz="18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...=R</a:t>
            </a:r>
            <a:r>
              <a:rPr lang="en-US" altLang="zh-CN" sz="1800" baseline="-250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n</a:t>
            </a:r>
            <a:r>
              <a:rPr lang="en-US" altLang="zh-CN" sz="18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=R</a:t>
            </a:r>
            <a:endParaRPr lang="zh-CN" altLang="en-US" dirty="0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0383BD5C-3425-DD4C-0DEE-E827CBEA9B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313486"/>
              </p:ext>
            </p:extLst>
          </p:nvPr>
        </p:nvGraphicFramePr>
        <p:xfrm>
          <a:off x="6136005" y="5940343"/>
          <a:ext cx="2522982" cy="636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945894" imgH="995436" progId="Equation.DSMT4">
                  <p:embed/>
                </p:oleObj>
              </mc:Choice>
              <mc:Fallback>
                <p:oleObj name="Equation" r:id="rId12" imgW="3945894" imgH="99543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36005" y="5940343"/>
                        <a:ext cx="2522982" cy="636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905DDB1-8E1A-12C3-0800-09C9D2170A5C}"/>
                  </a:ext>
                </a:extLst>
              </p:cNvPr>
              <p:cNvSpPr txBox="1"/>
              <p:nvPr/>
            </p:nvSpPr>
            <p:spPr>
              <a:xfrm>
                <a:off x="1272000" y="2806815"/>
                <a:ext cx="401231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=0.3V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=0.5V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zh-CN" dirty="0"/>
                  <a:t>=</a:t>
                </a:r>
                <a:r>
                  <a:rPr lang="en-US" altLang="zh-CN" u="sng" dirty="0"/>
                  <a:t>             </a:t>
                </a:r>
              </a:p>
              <a:p>
                <a:endParaRPr lang="en-US" altLang="zh-CN" u="sng" dirty="0"/>
              </a:p>
              <a:p>
                <a:r>
                  <a:rPr lang="zh-CN" altLang="en-US" dirty="0"/>
                  <a:t>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=0.2V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=-0.3V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zh-CN" dirty="0"/>
                  <a:t>=</a:t>
                </a:r>
                <a:r>
                  <a:rPr lang="en-US" altLang="zh-CN" u="sng" dirty="0"/>
                  <a:t>            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905DDB1-8E1A-12C3-0800-09C9D2170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000" y="2806815"/>
                <a:ext cx="4012317" cy="923330"/>
              </a:xfrm>
              <a:prstGeom prst="rect">
                <a:avLst/>
              </a:prstGeom>
              <a:blipFill>
                <a:blip r:embed="rId14"/>
                <a:stretch>
                  <a:fillRect l="-1368" t="-4605" b="-9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E4BE678-3887-B5A2-6F47-90A4AA7B3F03}"/>
                  </a:ext>
                </a:extLst>
              </p:cNvPr>
              <p:cNvSpPr txBox="1"/>
              <p:nvPr/>
            </p:nvSpPr>
            <p:spPr>
              <a:xfrm>
                <a:off x="1252119" y="5486340"/>
                <a:ext cx="41958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=0.2V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=-0.5V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zh-CN" dirty="0"/>
                  <a:t>=</a:t>
                </a:r>
                <a:r>
                  <a:rPr lang="en-US" altLang="zh-CN" u="sng" dirty="0"/>
                  <a:t>                 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E4BE678-3887-B5A2-6F47-90A4AA7B3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119" y="5486340"/>
                <a:ext cx="4195881" cy="369332"/>
              </a:xfrm>
              <a:prstGeom prst="rect">
                <a:avLst/>
              </a:prstGeom>
              <a:blipFill>
                <a:blip r:embed="rId15"/>
                <a:stretch>
                  <a:fillRect t="-13115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89255" y="386715"/>
            <a:ext cx="48869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Heavy" panose="020B0A00000000000000" charset="-122"/>
                <a:ea typeface="思源黑体 Heavy" panose="020B0A00000000000000" charset="-122"/>
                <a:cs typeface="思源黑体 Heavy" panose="020B0A00000000000000" charset="-122"/>
                <a:sym typeface="+mn-ea"/>
              </a:rPr>
              <a:t>三 、实验内容与设计电路指标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7670" y="1340485"/>
            <a:ext cx="28549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sz="2400" b="1">
                <a:solidFill>
                  <a:srgbClr val="C00000"/>
                </a:solidFill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  <a:sym typeface="+mn-ea"/>
              </a:rPr>
              <a:t>3.</a:t>
            </a:r>
            <a:r>
              <a:rPr lang="zh-CN" altLang="en-US" sz="2400" b="1">
                <a:solidFill>
                  <a:srgbClr val="C00000"/>
                </a:solidFill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  <a:sym typeface="+mn-ea"/>
              </a:rPr>
              <a:t>设计积分运算电路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9890" y="1845945"/>
            <a:ext cx="700211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spcBef>
                <a:spcPts val="0"/>
              </a:spcBef>
              <a:spcAft>
                <a:spcPts val="500"/>
              </a:spcAft>
              <a:buClrTx/>
              <a:buSzTx/>
              <a:buFont typeface="+mj-lt"/>
            </a:pPr>
            <a:r>
              <a:rPr lang="en-US"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        </a:t>
            </a: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给定条件：</a:t>
            </a:r>
            <a:r>
              <a:rPr sz="2400" i="1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R</a:t>
            </a: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=10K，</a:t>
            </a:r>
            <a:r>
              <a:rPr sz="2400" i="1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C</a:t>
            </a:r>
            <a:r>
              <a:rPr sz="2400" baseline="-250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f</a:t>
            </a: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 =0.01μF, 给积分电路输入频率分别为100Hz、1000Hz、10KHz，幅值1V</a:t>
            </a:r>
            <a:r>
              <a:rPr lang="zh-CN"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（</a:t>
            </a:r>
            <a:r>
              <a:rPr lang="en-US" altLang="zh-CN"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2Vpp</a:t>
            </a:r>
            <a:r>
              <a:rPr lang="zh-CN"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）</a:t>
            </a:r>
            <a:r>
              <a:rPr sz="2400" dirty="0" err="1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的</a:t>
            </a:r>
            <a:r>
              <a:rPr sz="2400" dirty="0" err="1">
                <a:solidFill>
                  <a:srgbClr val="FF0000"/>
                </a:solidFill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双极性方波</a:t>
            </a:r>
            <a:r>
              <a:rPr sz="2400" dirty="0" err="1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信号,观察并记录输入、输</a:t>
            </a:r>
            <a:r>
              <a:rPr lang="zh-CN" altLang="en-US"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出信号波形、幅度</a:t>
            </a: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496935" y="5210810"/>
            <a:ext cx="1452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000">
                <a:solidFill>
                  <a:srgbClr val="C00000"/>
                </a:solidFill>
                <a:effectLst/>
                <a:latin typeface="思源宋体 Heavy" panose="02020900000000000000" charset="-122"/>
                <a:ea typeface="思源宋体 Heavy" panose="02020900000000000000" charset="-122"/>
                <a:sym typeface="+mn-ea"/>
              </a:rPr>
              <a:t>反向积分器</a:t>
            </a:r>
          </a:p>
        </p:txBody>
      </p:sp>
      <p:pic>
        <p:nvPicPr>
          <p:cNvPr id="15364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000" y="1659343"/>
            <a:ext cx="4048125" cy="2762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" name="文本框 22"/>
          <p:cNvSpPr txBox="1"/>
          <p:nvPr/>
        </p:nvSpPr>
        <p:spPr>
          <a:xfrm>
            <a:off x="407670" y="3995420"/>
            <a:ext cx="65201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sz="2400" b="1">
                <a:solidFill>
                  <a:srgbClr val="C00000"/>
                </a:solidFill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  <a:sym typeface="+mn-ea"/>
              </a:rPr>
              <a:t>4.</a:t>
            </a:r>
            <a:r>
              <a:rPr lang="zh-CN" altLang="en-US" sz="2400" b="1">
                <a:solidFill>
                  <a:srgbClr val="C00000"/>
                </a:solidFill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  <a:sym typeface="+mn-ea"/>
              </a:rPr>
              <a:t>设计单电源供电的交流反相比例运算放大电路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08305" y="4505960"/>
            <a:ext cx="6420485" cy="2002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spcBef>
                <a:spcPts val="0"/>
              </a:spcBef>
              <a:spcAft>
                <a:spcPts val="500"/>
              </a:spcAft>
              <a:buClrTx/>
              <a:buSzTx/>
              <a:buFont typeface="+mj-lt"/>
            </a:pPr>
            <a:r>
              <a:rPr lang="en-US"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        </a:t>
            </a: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给定条件:电源电压+12V，</a:t>
            </a:r>
            <a:r>
              <a:rPr sz="2400" i="1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u</a:t>
            </a:r>
            <a:r>
              <a:rPr sz="2400" baseline="-250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i</a:t>
            </a: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为交流正弦信号，</a:t>
            </a:r>
            <a:r>
              <a:rPr sz="2400" i="1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f</a:t>
            </a: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=1KHz，</a:t>
            </a:r>
            <a:r>
              <a:rPr sz="2400" i="1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A</a:t>
            </a:r>
            <a:r>
              <a:rPr sz="2400" baseline="-250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uf</a:t>
            </a: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= -10, u</a:t>
            </a:r>
            <a:r>
              <a:rPr sz="2400" baseline="-250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i</a:t>
            </a: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在100mVrms范围内取值。</a:t>
            </a:r>
          </a:p>
          <a:p>
            <a:pPr algn="just">
              <a:spcBef>
                <a:spcPts val="0"/>
              </a:spcBef>
              <a:spcAft>
                <a:spcPts val="500"/>
              </a:spcAft>
              <a:buClrTx/>
              <a:buSzTx/>
              <a:buFont typeface="+mj-lt"/>
            </a:pPr>
            <a:r>
              <a:rPr lang="en-US"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        </a:t>
            </a: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测量静态工作点（V+、V-、V</a:t>
            </a:r>
            <a:r>
              <a:rPr sz="2400" baseline="-250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O</a:t>
            </a: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 ）、</a:t>
            </a:r>
            <a:r>
              <a:rPr sz="2400" i="1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A</a:t>
            </a:r>
            <a:r>
              <a:rPr sz="2400" baseline="-250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uf</a:t>
            </a: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、观察并记录工作波形。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7670" y="1340485"/>
            <a:ext cx="65201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sz="2400" b="1">
                <a:solidFill>
                  <a:srgbClr val="C00000"/>
                </a:solidFill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  <a:sym typeface="+mn-ea"/>
              </a:rPr>
              <a:t>5.</a:t>
            </a:r>
            <a:r>
              <a:rPr lang="zh-CN" altLang="en-US" sz="2400" b="1">
                <a:solidFill>
                  <a:srgbClr val="C00000"/>
                </a:solidFill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  <a:sym typeface="+mn-ea"/>
              </a:rPr>
              <a:t>设计单电源供电的交流同相比例运算放大电路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9890" y="1845945"/>
            <a:ext cx="11462385" cy="1263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spcBef>
                <a:spcPts val="0"/>
              </a:spcBef>
              <a:spcAft>
                <a:spcPts val="500"/>
              </a:spcAft>
              <a:buClrTx/>
              <a:buSzTx/>
              <a:buFont typeface="+mj-lt"/>
            </a:pPr>
            <a:r>
              <a:rPr lang="en-US"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        </a:t>
            </a: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 给定条件:电源电压+12V，</a:t>
            </a:r>
            <a:r>
              <a:rPr sz="2400" i="1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u</a:t>
            </a:r>
            <a:r>
              <a:rPr sz="2400" baseline="-250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i</a:t>
            </a: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为交流正弦信号，</a:t>
            </a:r>
            <a:r>
              <a:rPr sz="2400" i="1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f</a:t>
            </a: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=1KHz，</a:t>
            </a:r>
            <a:r>
              <a:rPr sz="2400" i="1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A</a:t>
            </a:r>
            <a:r>
              <a:rPr sz="2400" baseline="-250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uf</a:t>
            </a: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=11, V</a:t>
            </a:r>
            <a:r>
              <a:rPr sz="2400" baseline="-250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i</a:t>
            </a: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在150V</a:t>
            </a:r>
            <a:r>
              <a:rPr sz="2400" baseline="-250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rms</a:t>
            </a: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范围内取值。</a:t>
            </a:r>
          </a:p>
          <a:p>
            <a:pPr algn="just">
              <a:spcBef>
                <a:spcPts val="0"/>
              </a:spcBef>
              <a:spcAft>
                <a:spcPts val="500"/>
              </a:spcAft>
              <a:buClrTx/>
              <a:buSzTx/>
              <a:buFont typeface="+mj-lt"/>
            </a:pPr>
            <a:r>
              <a:rPr lang="en-US"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        </a:t>
            </a: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测量静态工作点（V</a:t>
            </a:r>
            <a:r>
              <a:rPr sz="2400" baseline="-250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+</a:t>
            </a: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、V</a:t>
            </a:r>
            <a:r>
              <a:rPr sz="2400" baseline="-250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-</a:t>
            </a: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、V</a:t>
            </a:r>
            <a:r>
              <a:rPr sz="2400" baseline="-250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O</a:t>
            </a: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 ）、</a:t>
            </a:r>
            <a:r>
              <a:rPr sz="2400" i="1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A</a:t>
            </a:r>
            <a:r>
              <a:rPr sz="2400" baseline="-250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uf</a:t>
            </a: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、观察并记录工作波形。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07670" y="3995420"/>
            <a:ext cx="107962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sz="2400" b="1">
                <a:solidFill>
                  <a:srgbClr val="C00000"/>
                </a:solidFill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  <a:sym typeface="+mn-ea"/>
              </a:rPr>
              <a:t>6.</a:t>
            </a:r>
            <a:r>
              <a:rPr lang="zh-CN" altLang="en-US" sz="2400" b="1">
                <a:solidFill>
                  <a:srgbClr val="C00000"/>
                </a:solidFill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  <a:sym typeface="+mn-ea"/>
              </a:rPr>
              <a:t>设计单电源供电的正直流信号运算放大电路（选做，要求学生自己搭建电路）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08305" y="4577715"/>
            <a:ext cx="11444605" cy="1696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just">
              <a:spcBef>
                <a:spcPts val="0"/>
              </a:spcBef>
              <a:spcAft>
                <a:spcPts val="500"/>
              </a:spcAft>
              <a:buClrTx/>
              <a:buSzTx/>
              <a:buFont typeface="+mj-lt"/>
              <a:buAutoNum type="arabicPeriod"/>
            </a:pP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设计单电源供电的正直流信号的放大电路，要求输入电压+0.5～+1.5v范围内取值，直流放大倍数5倍。</a:t>
            </a:r>
          </a:p>
          <a:p>
            <a:pPr marL="457200" indent="-457200" algn="just">
              <a:spcBef>
                <a:spcPts val="0"/>
              </a:spcBef>
              <a:spcAft>
                <a:spcPts val="500"/>
              </a:spcAft>
              <a:buClrTx/>
              <a:buSzTx/>
              <a:buFont typeface="+mj-lt"/>
              <a:buAutoNum type="arabicPeriod"/>
            </a:pP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测量不加正直流信号时的V</a:t>
            </a:r>
            <a:r>
              <a:rPr sz="2400" baseline="-250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+</a:t>
            </a: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、V</a:t>
            </a:r>
            <a:r>
              <a:rPr sz="2400" baseline="-250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-</a:t>
            </a: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、V</a:t>
            </a:r>
            <a:r>
              <a:rPr sz="2400" baseline="-250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O</a:t>
            </a: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值。</a:t>
            </a:r>
          </a:p>
          <a:p>
            <a:pPr marL="457200" indent="-457200" algn="just">
              <a:spcBef>
                <a:spcPts val="0"/>
              </a:spcBef>
              <a:spcAft>
                <a:spcPts val="500"/>
              </a:spcAft>
              <a:buClrTx/>
              <a:buSzTx/>
              <a:buFont typeface="+mj-lt"/>
              <a:buAutoNum type="arabicPeriod"/>
            </a:pP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测量</a:t>
            </a:r>
            <a:r>
              <a:rPr sz="2400" i="1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A</a:t>
            </a:r>
            <a:r>
              <a:rPr sz="2400" baseline="-250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uf</a:t>
            </a:r>
            <a:r>
              <a:rPr sz="24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89255" y="386715"/>
            <a:ext cx="48869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Heavy" panose="020B0A00000000000000" charset="-122"/>
                <a:ea typeface="思源黑体 Heavy" panose="020B0A00000000000000" charset="-122"/>
                <a:cs typeface="思源黑体 Heavy" panose="020B0A00000000000000" charset="-122"/>
                <a:sym typeface="+mn-ea"/>
              </a:rPr>
              <a:t>三 、实验内容与设计电路指标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26720" y="386715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Heavy" panose="020B0A00000000000000" charset="-122"/>
                <a:ea typeface="思源黑体 Heavy" panose="020B0A00000000000000" charset="-122"/>
                <a:sym typeface="+mn-ea"/>
              </a:rPr>
              <a:t>四、实验仪器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26720" y="2237105"/>
            <a:ext cx="11444605" cy="2809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just">
              <a:spcBef>
                <a:spcPts val="0"/>
              </a:spcBef>
              <a:spcAft>
                <a:spcPts val="500"/>
              </a:spcAft>
              <a:buClrTx/>
              <a:buSzTx/>
              <a:buFont typeface="+mj-lt"/>
              <a:buAutoNum type="arabicPeriod"/>
            </a:pPr>
            <a:r>
              <a:rPr sz="32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直流稳压电流                            1台</a:t>
            </a:r>
          </a:p>
          <a:p>
            <a:pPr marL="457200" indent="-457200" algn="just">
              <a:spcBef>
                <a:spcPts val="0"/>
              </a:spcBef>
              <a:spcAft>
                <a:spcPts val="500"/>
              </a:spcAft>
              <a:buClrTx/>
              <a:buSzTx/>
              <a:buFont typeface="+mj-lt"/>
              <a:buAutoNum type="arabicPeriod"/>
            </a:pPr>
            <a:r>
              <a:rPr sz="32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函数信号发生器                        1台</a:t>
            </a:r>
          </a:p>
          <a:p>
            <a:pPr marL="457200" indent="-457200" algn="just">
              <a:spcBef>
                <a:spcPts val="0"/>
              </a:spcBef>
              <a:spcAft>
                <a:spcPts val="500"/>
              </a:spcAft>
              <a:buClrTx/>
              <a:buSzTx/>
              <a:buFont typeface="+mj-lt"/>
              <a:buAutoNum type="arabicPeriod"/>
            </a:pPr>
            <a:r>
              <a:rPr sz="32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双踪示波器                              </a:t>
            </a:r>
            <a:r>
              <a:rPr lang="en-US" sz="32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 </a:t>
            </a:r>
            <a:r>
              <a:rPr sz="32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 1台</a:t>
            </a:r>
          </a:p>
          <a:p>
            <a:pPr marL="457200" indent="-457200" algn="just">
              <a:spcBef>
                <a:spcPts val="0"/>
              </a:spcBef>
              <a:spcAft>
                <a:spcPts val="500"/>
              </a:spcAft>
              <a:buClrTx/>
              <a:buSzTx/>
              <a:buFont typeface="+mj-lt"/>
              <a:buAutoNum type="arabicPeriod"/>
            </a:pPr>
            <a:r>
              <a:rPr sz="32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晶体管毫伏表                        </a:t>
            </a:r>
            <a:r>
              <a:rPr lang="en-US" sz="32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 </a:t>
            </a:r>
            <a:r>
              <a:rPr sz="32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   1台</a:t>
            </a:r>
          </a:p>
          <a:p>
            <a:pPr marL="457200" indent="-457200" algn="just">
              <a:spcBef>
                <a:spcPts val="0"/>
              </a:spcBef>
              <a:spcAft>
                <a:spcPts val="500"/>
              </a:spcAft>
              <a:buClrTx/>
              <a:buSzTx/>
              <a:buFont typeface="+mj-lt"/>
              <a:buAutoNum type="arabicPeriod"/>
            </a:pPr>
            <a:r>
              <a:rPr sz="32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万用表                                   </a:t>
            </a:r>
            <a:r>
              <a:rPr lang="en-US" sz="32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  </a:t>
            </a:r>
            <a:r>
              <a:rPr sz="32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   1台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图片 430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400" y="1772920"/>
            <a:ext cx="6584950" cy="44996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37515" y="1434465"/>
            <a:ext cx="1960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+mj-cs"/>
                <a:sym typeface="+mn-ea"/>
              </a:rPr>
              <a:t>实验箱底板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26720" y="386715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Heavy" panose="020B0A00000000000000" charset="-122"/>
                <a:ea typeface="思源黑体 Heavy" panose="020B0A00000000000000" charset="-122"/>
                <a:sym typeface="+mn-ea"/>
              </a:rPr>
              <a:t>四、实验仪器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7515" y="1434465"/>
            <a:ext cx="3027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+mj-cs"/>
                <a:sym typeface="+mn-ea"/>
              </a:rPr>
              <a:t>集成运放实验板</a:t>
            </a:r>
            <a:r>
              <a:rPr lang="zh-CN" altLang="en-US" sz="2800" dirty="0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+mj-cs"/>
                <a:sym typeface="+mn-ea"/>
              </a:rPr>
              <a:t>⑦</a:t>
            </a:r>
          </a:p>
        </p:txBody>
      </p:sp>
      <p:pic>
        <p:nvPicPr>
          <p:cNvPr id="23555" name="图片 24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595" y="2203450"/>
            <a:ext cx="6497320" cy="42075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26720" y="386715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Heavy" panose="020B0A00000000000000" charset="-122"/>
                <a:ea typeface="思源黑体 Heavy" panose="020B0A00000000000000" charset="-122"/>
                <a:sym typeface="+mn-ea"/>
              </a:rPr>
              <a:t>四、实验仪器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7515" y="1434465"/>
            <a:ext cx="3027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+mj-cs"/>
                <a:sym typeface="+mn-ea"/>
              </a:rPr>
              <a:t>集成运放实验板</a:t>
            </a:r>
            <a:r>
              <a:rPr lang="zh-CN" altLang="en-US" sz="2800" dirty="0">
                <a:solidFill>
                  <a:srgbClr val="C00000"/>
                </a:solidFill>
                <a:latin typeface="仿宋" panose="02010609060101010101" charset="-122"/>
                <a:ea typeface="仿宋" panose="02010609060101010101" charset="-122"/>
                <a:cs typeface="+mj-cs"/>
                <a:sym typeface="+mn-ea"/>
              </a:rPr>
              <a:t>⑤</a:t>
            </a:r>
            <a:endParaRPr lang="zh-CN" altLang="en-US" sz="28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cs"/>
              <a:sym typeface="+mn-ea"/>
            </a:endParaRPr>
          </a:p>
        </p:txBody>
      </p:sp>
      <p:pic>
        <p:nvPicPr>
          <p:cNvPr id="24578" name="内容占位符 3"/>
          <p:cNvPicPr>
            <a:picLocks noGrp="1" noRot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4584000" y="1956435"/>
            <a:ext cx="6197600" cy="4252913"/>
          </a:xfrm>
        </p:spPr>
      </p:pic>
      <p:sp>
        <p:nvSpPr>
          <p:cNvPr id="2" name="文本框 1"/>
          <p:cNvSpPr txBox="1"/>
          <p:nvPr/>
        </p:nvSpPr>
        <p:spPr>
          <a:xfrm>
            <a:off x="426720" y="386715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Heavy" panose="020B0A00000000000000" charset="-122"/>
                <a:ea typeface="思源黑体 Heavy" panose="020B0A00000000000000" charset="-122"/>
                <a:sym typeface="+mn-ea"/>
              </a:rPr>
              <a:t>四、实验仪器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8305" y="405130"/>
            <a:ext cx="3383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Heavy" panose="020B0A00000000000000" charset="-122"/>
                <a:ea typeface="思源黑体 Heavy" panose="020B0A00000000000000" charset="-122"/>
                <a:sym typeface="+mn-ea"/>
              </a:rPr>
              <a:t>五、预习与实验报告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08305" y="1918335"/>
            <a:ext cx="1142365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 algn="just">
              <a:buAutoNum type="arabicPeriod"/>
            </a:pPr>
            <a:r>
              <a:rPr sz="32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复习运算放大器应用理论（通用运放：LM324）</a:t>
            </a:r>
          </a:p>
          <a:p>
            <a:pPr marL="514350" indent="-514350" algn="just">
              <a:buAutoNum type="arabicPeriod"/>
            </a:pPr>
            <a:r>
              <a:rPr sz="3200" dirty="0" err="1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根据给定条件，设计上述运算应用电路，并绘出电路图</a:t>
            </a:r>
            <a:r>
              <a:rPr sz="32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。</a:t>
            </a:r>
          </a:p>
          <a:p>
            <a:pPr marL="514350" indent="-514350" algn="just">
              <a:buAutoNum type="arabicPeriod"/>
            </a:pPr>
            <a:r>
              <a:rPr sz="3200" dirty="0" err="1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用EDA技术对电路进行仿真，将仿真结果与实验测试值相比较</a:t>
            </a:r>
            <a:r>
              <a:rPr sz="32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。</a:t>
            </a:r>
          </a:p>
          <a:p>
            <a:pPr marL="514350" indent="-514350" algn="just">
              <a:buAutoNum type="arabicPeriod"/>
            </a:pPr>
            <a:r>
              <a:rPr sz="3200" dirty="0" err="1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自拟实验步骤及测试记录表格</a:t>
            </a:r>
            <a:r>
              <a:rPr sz="32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。</a:t>
            </a:r>
          </a:p>
          <a:p>
            <a:pPr marL="514350" indent="-514350" algn="just">
              <a:buAutoNum type="arabicPeriod"/>
            </a:pPr>
            <a:r>
              <a:rPr sz="3200" dirty="0" err="1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将实验测试值与理论值进行比较，分别分析误差原因</a:t>
            </a:r>
            <a:r>
              <a:rPr sz="32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8305" y="405130"/>
            <a:ext cx="3383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Heavy" panose="020B0A00000000000000" charset="-122"/>
                <a:ea typeface="思源黑体 Heavy" panose="020B0A00000000000000" charset="-122"/>
                <a:sym typeface="+mn-ea"/>
              </a:rPr>
              <a:t>六、实验思考与研究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08305" y="2277110"/>
            <a:ext cx="1142365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 algn="just">
              <a:buAutoNum type="arabicPeriod"/>
            </a:pPr>
            <a:r>
              <a:rPr sz="32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在由NE5532构成的同相比例放大电路中，如果在A</a:t>
            </a:r>
            <a:r>
              <a:rPr sz="3200" baseline="-250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uf</a:t>
            </a:r>
            <a:r>
              <a:rPr sz="32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分别为10和100两种情况下电路的上限截止频率是否相同?为什么?</a:t>
            </a:r>
          </a:p>
          <a:p>
            <a:pPr marL="514350" indent="-514350" algn="just">
              <a:buAutoNum type="arabicPeriod"/>
            </a:pPr>
            <a:r>
              <a:rPr sz="3200" dirty="0" err="1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在单电源比例放大电路中为什么输入输出端要加入电容</a:t>
            </a:r>
            <a:r>
              <a:rPr sz="3200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</a:rPr>
              <a:t>?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1815" y="2493010"/>
            <a:ext cx="10085070" cy="181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+mj-lt"/>
              <a:buAutoNum type="arabicPeriod"/>
            </a:pPr>
            <a:r>
              <a:rPr sz="3600" b="1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  <a:sym typeface="+mn-ea"/>
              </a:rPr>
              <a:t>加深对集成运放基本特性的理解。    </a:t>
            </a:r>
          </a:p>
          <a:p>
            <a:pPr marL="742950" indent="-74295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+mj-lt"/>
              <a:buAutoNum type="arabicPeriod"/>
            </a:pPr>
            <a:r>
              <a:rPr sz="3600" b="1" dirty="0"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  <a:sym typeface="+mn-ea"/>
              </a:rPr>
              <a:t>学习集成运放在基本运算电路中的设计、应用及测试。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39090" y="386715"/>
            <a:ext cx="2316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Heavy" panose="020B0A00000000000000" charset="-122"/>
                <a:ea typeface="思源黑体 Heavy" panose="020B0A00000000000000" charset="-122"/>
                <a:sym typeface="+mn-ea"/>
              </a:rPr>
              <a:t>一、实验目的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2904" y="1556385"/>
            <a:ext cx="73690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+mj-lt"/>
              <a:buNone/>
            </a:pP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  <a:cs typeface="思源宋体 Heavy" panose="02020900000000000000" charset="-122"/>
                <a:sym typeface="+mn-ea"/>
              </a:rPr>
              <a:t>	</a:t>
            </a:r>
            <a:r>
              <a:rPr sz="2400" dirty="0">
                <a:ea typeface="思源宋体 Heavy" panose="02020900000000000000" charset="-122"/>
                <a:sym typeface="+mn-ea"/>
              </a:rPr>
              <a:t>集成运放是高增益的直流放大器，若在运算放大器的输入端与输出端之间加上适当的反馈网络，便可以实现不同的电路功能。例如，加入线性负反馈网络，可以实现信号的放大功能以及加、减、微分、积分等模拟运算功能；加入非线性负反馈网络，可以实现乘法、除法、对数等模拟运算功能。如果加入线性或者非线性正反馈网络（或将正、负两种反馈形式同时加入），就可以构成一个振荡器产生各种不同的形态的模拟信号（如正弦波、三角波等）由运算放大器和深度负反馈网络组成的模拟运算电路如</a:t>
            </a:r>
            <a:r>
              <a:rPr lang="zh-CN" altLang="en-US" sz="2400" dirty="0">
                <a:ea typeface="思源宋体 Heavy" panose="02020900000000000000" charset="-122"/>
                <a:sym typeface="+mn-ea"/>
              </a:rPr>
              <a:t>右</a:t>
            </a:r>
            <a:r>
              <a:rPr sz="2400" dirty="0">
                <a:ea typeface="思源宋体 Heavy" panose="02020900000000000000" charset="-122"/>
                <a:sym typeface="+mn-ea"/>
              </a:rPr>
              <a:t>图所示。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72428" y="386715"/>
            <a:ext cx="411543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charset="0"/>
                <a:ea typeface="思源黑体 Bold" panose="020B0800000000000000" charset="-122"/>
                <a:sym typeface="+mn-ea"/>
              </a:rPr>
              <a:t>二、实验原理与设计方法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135620" y="5735320"/>
            <a:ext cx="297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000">
                <a:solidFill>
                  <a:srgbClr val="C00000"/>
                </a:solidFill>
                <a:effectLst/>
                <a:latin typeface="思源宋体 Heavy" panose="02020900000000000000" charset="-122"/>
                <a:ea typeface="思源宋体 Heavy" panose="02020900000000000000" charset="-122"/>
                <a:sym typeface="+mn-ea"/>
              </a:rPr>
              <a:t>集成运放构成的放大电路</a:t>
            </a:r>
          </a:p>
        </p:txBody>
      </p:sp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9C040220-4224-CAA8-D480-E63321173EF8}"/>
              </a:ext>
            </a:extLst>
          </p:cNvPr>
          <p:cNvGraphicFramePr/>
          <p:nvPr/>
        </p:nvGraphicFramePr>
        <p:xfrm>
          <a:off x="8039735" y="1969135"/>
          <a:ext cx="3168650" cy="3329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981200" imgH="1550670" progId="Visio.Drawing.11">
                  <p:embed/>
                </p:oleObj>
              </mc:Choice>
              <mc:Fallback>
                <p:oleObj r:id="rId4" imgW="1981200" imgH="1550670" progId="Visio.Drawing.11">
                  <p:embed/>
                  <p:pic>
                    <p:nvPicPr>
                      <p:cNvPr id="7170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39735" y="1969135"/>
                        <a:ext cx="3168650" cy="33293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2905" y="1628140"/>
            <a:ext cx="63271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+mj-lt"/>
              <a:buNone/>
            </a:pPr>
            <a:r>
              <a:rPr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       如</a:t>
            </a:r>
            <a:r>
              <a:rPr lang="zh-CN"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右图</a:t>
            </a:r>
            <a:r>
              <a:rPr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所示，电路的输入信号与反馈信号在反相输入端并联，同时输入端接地，所以，反相比例运算放大器是具有深度并联负反馈放大电路。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79413" y="386715"/>
            <a:ext cx="41014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b="1" dirty="0">
                <a:solidFill>
                  <a:srgbClr val="0070C0"/>
                </a:solidFill>
                <a:latin typeface="思源黑体 Heavy" panose="020B0A00000000000000" charset="-122"/>
                <a:ea typeface="思源黑体 Heavy" panose="020B0A00000000000000" charset="-122"/>
                <a:sym typeface="+mn-ea"/>
              </a:rPr>
              <a:t>二、实验原理与设计方法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7670" y="1125220"/>
            <a:ext cx="430593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  <a:sym typeface="+mn-ea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  <a:sym typeface="+mn-ea"/>
              </a:rPr>
              <a:t>．反相比较放大器特性的研究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2905" y="3072130"/>
            <a:ext cx="63271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spcBef>
                <a:spcPts val="0"/>
              </a:spcBef>
              <a:spcAft>
                <a:spcPts val="500"/>
              </a:spcAft>
              <a:buClrTx/>
              <a:buSzTx/>
              <a:buFont typeface="+mj-lt"/>
            </a:pPr>
            <a:r>
              <a:rPr lang="en-US"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        </a:t>
            </a:r>
            <a:r>
              <a:rPr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由于集成运算放大器的开环增益高，A点近似为地电位，一般称为虚地，因此，A点对地的电压u</a:t>
            </a:r>
            <a:r>
              <a:rPr sz="2400" baseline="-25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A</a:t>
            </a:r>
            <a:r>
              <a:rPr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≈0。则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647180" y="4293235"/>
            <a:ext cx="487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spcBef>
                <a:spcPts val="0"/>
              </a:spcBef>
              <a:spcAft>
                <a:spcPts val="500"/>
              </a:spcAft>
              <a:buClrTx/>
              <a:buSzTx/>
              <a:buFont typeface="+mj-lt"/>
            </a:pPr>
            <a:r>
              <a:rPr lang="zh-CN"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得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240780" y="5421630"/>
            <a:ext cx="560387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eaLnBrk="1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+mj-lt"/>
            </a:pPr>
            <a:r>
              <a:rPr lang="en-US" sz="2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        </a:t>
            </a:r>
            <a:r>
              <a:rPr sz="2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当改变R</a:t>
            </a:r>
            <a:r>
              <a:rPr sz="2000" baseline="-25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f</a:t>
            </a:r>
            <a:r>
              <a:rPr sz="2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/R</a:t>
            </a:r>
            <a:r>
              <a:rPr sz="2000" baseline="-25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1</a:t>
            </a:r>
            <a:r>
              <a:rPr sz="2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的比值，则可得到输出反相与输入电压有一定比例关系的电压值。当R</a:t>
            </a:r>
            <a:r>
              <a:rPr sz="2000" baseline="-25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f</a:t>
            </a:r>
            <a:r>
              <a:rPr sz="2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=R</a:t>
            </a:r>
            <a:r>
              <a:rPr sz="2000" baseline="-25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1</a:t>
            </a:r>
            <a:r>
              <a:rPr sz="2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时，u</a:t>
            </a:r>
            <a:r>
              <a:rPr lang="en-US" sz="2000" baseline="-25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o</a:t>
            </a:r>
            <a:r>
              <a:rPr sz="2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=-u</a:t>
            </a:r>
            <a:r>
              <a:rPr sz="2000" baseline="-25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I</a:t>
            </a:r>
            <a:r>
              <a:rPr sz="2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，电路成为一个反相跟随器。</a:t>
            </a:r>
          </a:p>
        </p:txBody>
      </p:sp>
      <p:graphicFrame>
        <p:nvGraphicFramePr>
          <p:cNvPr id="16" name="Object 4">
            <a:extLst>
              <a:ext uri="{FF2B5EF4-FFF2-40B4-BE49-F238E27FC236}">
                <a16:creationId xmlns:a16="http://schemas.microsoft.com/office/drawing/2014/main" id="{72056737-7161-3037-BB07-3783952B639A}"/>
              </a:ext>
            </a:extLst>
          </p:cNvPr>
          <p:cNvGraphicFramePr/>
          <p:nvPr/>
        </p:nvGraphicFramePr>
        <p:xfrm>
          <a:off x="7322185" y="1258570"/>
          <a:ext cx="4177030" cy="223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811020" imgH="1012825" progId="Visio.Drawing.11">
                  <p:embed/>
                </p:oleObj>
              </mc:Choice>
              <mc:Fallback>
                <p:oleObj r:id="rId4" imgW="1811020" imgH="1012825" progId="Visio.Drawing.11">
                  <p:embed/>
                  <p:pic>
                    <p:nvPicPr>
                      <p:cNvPr id="819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22185" y="1258570"/>
                        <a:ext cx="4177030" cy="22320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815379CB-EFB4-CDC9-5086-A7C16C582C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983906"/>
              </p:ext>
            </p:extLst>
          </p:nvPr>
        </p:nvGraphicFramePr>
        <p:xfrm>
          <a:off x="7640968" y="4024312"/>
          <a:ext cx="198278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83028" imgH="864391" progId="Equation.DSMT4">
                  <p:embed/>
                </p:oleObj>
              </mc:Choice>
              <mc:Fallback>
                <p:oleObj name="Equation" r:id="rId6" imgW="1983028" imgH="86439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40968" y="4024312"/>
                        <a:ext cx="1982787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>
            <a:extLst>
              <a:ext uri="{FF2B5EF4-FFF2-40B4-BE49-F238E27FC236}">
                <a16:creationId xmlns:a16="http://schemas.microsoft.com/office/drawing/2014/main" id="{C9472218-86F9-749D-8FC3-393642EE649E}"/>
              </a:ext>
            </a:extLst>
          </p:cNvPr>
          <p:cNvGraphicFramePr/>
          <p:nvPr/>
        </p:nvGraphicFramePr>
        <p:xfrm>
          <a:off x="1011555" y="4397375"/>
          <a:ext cx="2276475" cy="864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028065" imgH="431800" progId="Equation.DSMT4">
                  <p:embed/>
                </p:oleObj>
              </mc:Choice>
              <mc:Fallback>
                <p:oleObj r:id="rId8" imgW="1028065" imgH="431800" progId="Equation.DSMT4">
                  <p:embed/>
                  <p:pic>
                    <p:nvPicPr>
                      <p:cNvPr id="9219" name="Object 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11555" y="4397375"/>
                        <a:ext cx="2276475" cy="8648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6">
            <a:extLst>
              <a:ext uri="{FF2B5EF4-FFF2-40B4-BE49-F238E27FC236}">
                <a16:creationId xmlns:a16="http://schemas.microsoft.com/office/drawing/2014/main" id="{B839867E-17C4-2C6D-EC94-332CF86C937E}"/>
              </a:ext>
            </a:extLst>
          </p:cNvPr>
          <p:cNvGraphicFramePr/>
          <p:nvPr/>
        </p:nvGraphicFramePr>
        <p:xfrm>
          <a:off x="3378835" y="4361815"/>
          <a:ext cx="2279650" cy="935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143000" imgH="444500" progId="Equation.DSMT4">
                  <p:embed/>
                </p:oleObj>
              </mc:Choice>
              <mc:Fallback>
                <p:oleObj r:id="rId10" imgW="1143000" imgH="444500" progId="Equation.DSMT4">
                  <p:embed/>
                  <p:pic>
                    <p:nvPicPr>
                      <p:cNvPr id="9221" name="Object 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78835" y="4361815"/>
                        <a:ext cx="2279650" cy="935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8">
            <a:extLst>
              <a:ext uri="{FF2B5EF4-FFF2-40B4-BE49-F238E27FC236}">
                <a16:creationId xmlns:a16="http://schemas.microsoft.com/office/drawing/2014/main" id="{F5A45C25-99FB-CFDB-AA41-1032A6FBC353}"/>
              </a:ext>
            </a:extLst>
          </p:cNvPr>
          <p:cNvGraphicFramePr/>
          <p:nvPr/>
        </p:nvGraphicFramePr>
        <p:xfrm>
          <a:off x="1595120" y="5731510"/>
          <a:ext cx="1209675" cy="579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355600" imgH="228600" progId="Equation.DSMT4">
                  <p:embed/>
                </p:oleObj>
              </mc:Choice>
              <mc:Fallback>
                <p:oleObj r:id="rId12" imgW="355600" imgH="228600" progId="Equation.DSMT4">
                  <p:embed/>
                  <p:pic>
                    <p:nvPicPr>
                      <p:cNvPr id="9223" name="Object 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95120" y="5731510"/>
                        <a:ext cx="1209675" cy="5797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0">
            <a:extLst>
              <a:ext uri="{FF2B5EF4-FFF2-40B4-BE49-F238E27FC236}">
                <a16:creationId xmlns:a16="http://schemas.microsoft.com/office/drawing/2014/main" id="{5779C11C-61B7-56C9-4690-D1A35DE69A49}"/>
              </a:ext>
            </a:extLst>
          </p:cNvPr>
          <p:cNvGraphicFramePr/>
          <p:nvPr/>
        </p:nvGraphicFramePr>
        <p:xfrm>
          <a:off x="3072130" y="5589270"/>
          <a:ext cx="199072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002665" imgH="457200" progId="Equation.DSMT4">
                  <p:embed/>
                </p:oleObj>
              </mc:Choice>
              <mc:Fallback>
                <p:oleObj r:id="rId14" imgW="1002665" imgH="457200" progId="Equation.DSMT4">
                  <p:embed/>
                  <p:pic>
                    <p:nvPicPr>
                      <p:cNvPr id="9225" name="Object 1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072130" y="5589270"/>
                        <a:ext cx="1990725" cy="863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82905" y="386715"/>
            <a:ext cx="4094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Heavy" panose="020B0A00000000000000" charset="-122"/>
                <a:ea typeface="思源黑体 Heavy" panose="020B0A00000000000000" charset="-122"/>
                <a:sym typeface="+mn-ea"/>
              </a:rPr>
              <a:t>二、实验原理与设计方法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7670" y="1125220"/>
            <a:ext cx="49168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400" b="1">
                <a:solidFill>
                  <a:srgbClr val="C00000"/>
                </a:solidFill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  <a:sym typeface="+mn-ea"/>
              </a:rPr>
              <a:t>2．减法器（差分运算）特性的研究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903970" y="3488690"/>
            <a:ext cx="944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000">
                <a:solidFill>
                  <a:srgbClr val="C00000"/>
                </a:solidFill>
                <a:effectLst/>
                <a:latin typeface="思源宋体 Heavy" panose="02020900000000000000" charset="-122"/>
                <a:ea typeface="思源宋体 Heavy" panose="02020900000000000000" charset="-122"/>
                <a:sym typeface="+mn-ea"/>
              </a:rPr>
              <a:t>减法器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2905" y="1762760"/>
            <a:ext cx="652018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spcBef>
                <a:spcPts val="0"/>
              </a:spcBef>
              <a:spcAft>
                <a:spcPts val="500"/>
              </a:spcAft>
              <a:buClrTx/>
              <a:buSzTx/>
              <a:buFont typeface="+mj-lt"/>
            </a:pPr>
            <a:r>
              <a:rPr lang="en-US"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        </a:t>
            </a:r>
            <a:r>
              <a:rPr lang="zh-CN"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右</a:t>
            </a:r>
            <a:r>
              <a:rPr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图所示，输入信号u</a:t>
            </a:r>
            <a:r>
              <a:rPr sz="2400" baseline="-25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I1</a:t>
            </a:r>
            <a:r>
              <a:rPr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和u</a:t>
            </a:r>
            <a:r>
              <a:rPr sz="2400" baseline="-25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I2</a:t>
            </a:r>
            <a:r>
              <a:rPr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分别加到放大器的反相输入端和同相输入端。而同相输入端的电阻R</a:t>
            </a:r>
            <a:r>
              <a:rPr sz="2400" baseline="-25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2</a:t>
            </a:r>
            <a:r>
              <a:rPr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和R</a:t>
            </a:r>
            <a:r>
              <a:rPr sz="2400" baseline="-25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3</a:t>
            </a:r>
            <a:r>
              <a:rPr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组成分压器，将同相输入端的信号损耗一部分，以使得放大器对u</a:t>
            </a:r>
            <a:r>
              <a:rPr sz="2400" baseline="-25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I1</a:t>
            </a:r>
            <a:r>
              <a:rPr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和u</a:t>
            </a:r>
            <a:r>
              <a:rPr sz="2400" baseline="-25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I2</a:t>
            </a:r>
            <a:r>
              <a:rPr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的放大倍数的绝对值相等，以便有效地抑制输入信号的共模分量。由图可列出下列方程：</a:t>
            </a:r>
          </a:p>
        </p:txBody>
      </p:sp>
      <p:graphicFrame>
        <p:nvGraphicFramePr>
          <p:cNvPr id="11265" name="Object 7"/>
          <p:cNvGraphicFramePr/>
          <p:nvPr/>
        </p:nvGraphicFramePr>
        <p:xfrm>
          <a:off x="695960" y="4296093"/>
          <a:ext cx="2571115" cy="899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078865" imgH="444500" progId="Equation.DSMT4">
                  <p:embed/>
                </p:oleObj>
              </mc:Choice>
              <mc:Fallback>
                <p:oleObj r:id="rId4" imgW="1078865" imgH="4445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5960" y="4296093"/>
                        <a:ext cx="2571115" cy="8991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6" name="Object 6"/>
          <p:cNvGraphicFramePr/>
          <p:nvPr/>
        </p:nvGraphicFramePr>
        <p:xfrm>
          <a:off x="3287395" y="4182745"/>
          <a:ext cx="2533015" cy="1099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838200" imgH="431800" progId="Equation.DSMT4">
                  <p:embed/>
                </p:oleObj>
              </mc:Choice>
              <mc:Fallback>
                <p:oleObj r:id="rId6" imgW="838200" imgH="4318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87395" y="4182745"/>
                        <a:ext cx="2533015" cy="1099185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chemeClr val="tx1"/>
                        </a:solidFill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5"/>
          <p:cNvGraphicFramePr/>
          <p:nvPr>
            <p:extLst>
              <p:ext uri="{D42A27DB-BD31-4B8C-83A1-F6EECF244321}">
                <p14:modId xmlns:p14="http://schemas.microsoft.com/office/powerpoint/2010/main" val="2886562617"/>
              </p:ext>
            </p:extLst>
          </p:nvPr>
        </p:nvGraphicFramePr>
        <p:xfrm>
          <a:off x="6093504" y="4405630"/>
          <a:ext cx="1289050" cy="680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469900" imgH="228600" progId="Equation.DSMT4">
                  <p:embed/>
                </p:oleObj>
              </mc:Choice>
              <mc:Fallback>
                <p:oleObj r:id="rId8" imgW="469900" imgH="2286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3504" y="4405630"/>
                        <a:ext cx="1289050" cy="6800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7481570" y="4307205"/>
            <a:ext cx="43668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 </a:t>
            </a:r>
            <a:r>
              <a:rPr lang="zh-CN" altLang="en-US"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如果</a:t>
            </a:r>
            <a:r>
              <a:rPr lang="en-US" altLang="zh-CN" sz="24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R</a:t>
            </a:r>
            <a:r>
              <a:rPr lang="en-US" altLang="zh-CN" sz="2400" baseline="-300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1</a:t>
            </a:r>
            <a:r>
              <a:rPr lang="zh-CN" altLang="en-US" sz="24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＝</a:t>
            </a:r>
            <a:r>
              <a:rPr lang="en-US" altLang="zh-CN" sz="24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R</a:t>
            </a:r>
            <a:r>
              <a:rPr lang="en-US" altLang="zh-CN" sz="2400" baseline="-300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＝</a:t>
            </a:r>
            <a:r>
              <a:rPr lang="en-US" altLang="zh-CN" sz="24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R</a:t>
            </a:r>
            <a:r>
              <a:rPr lang="zh-CN" altLang="en-US" sz="24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，</a:t>
            </a:r>
            <a:r>
              <a:rPr lang="en-US" altLang="zh-CN" sz="24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R</a:t>
            </a:r>
            <a:r>
              <a:rPr lang="en-US" altLang="zh-CN" sz="2400" baseline="-300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f</a:t>
            </a:r>
            <a:r>
              <a:rPr lang="en-US" altLang="zh-CN" sz="24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=R</a:t>
            </a:r>
            <a:r>
              <a:rPr lang="en-US" altLang="zh-CN" sz="2400" baseline="-300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3</a:t>
            </a:r>
            <a:r>
              <a:rPr lang="zh-CN" altLang="en-US" sz="2400" baseline="-30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，</a:t>
            </a:r>
            <a:r>
              <a:rPr lang="zh-CN" altLang="en-US"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则运算结果简化如下：    </a:t>
            </a:r>
          </a:p>
        </p:txBody>
      </p:sp>
      <p:graphicFrame>
        <p:nvGraphicFramePr>
          <p:cNvPr id="11268" name="Object 4"/>
          <p:cNvGraphicFramePr/>
          <p:nvPr>
            <p:extLst>
              <p:ext uri="{D42A27DB-BD31-4B8C-83A1-F6EECF244321}">
                <p14:modId xmlns:p14="http://schemas.microsoft.com/office/powerpoint/2010/main" val="4168200732"/>
              </p:ext>
            </p:extLst>
          </p:nvPr>
        </p:nvGraphicFramePr>
        <p:xfrm>
          <a:off x="2920047" y="5464885"/>
          <a:ext cx="5800725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2146300" imgH="419100" progId="Equation.DSMT4">
                  <p:embed/>
                </p:oleObj>
              </mc:Choice>
              <mc:Fallback>
                <p:oleObj r:id="rId10" imgW="2146300" imgH="4191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920047" y="5464885"/>
                        <a:ext cx="5800725" cy="1092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678966F-4EBE-7D22-3793-28A79B6712A9}"/>
              </a:ext>
            </a:extLst>
          </p:cNvPr>
          <p:cNvGraphicFramePr/>
          <p:nvPr/>
        </p:nvGraphicFramePr>
        <p:xfrm>
          <a:off x="7607935" y="955675"/>
          <a:ext cx="3664585" cy="2353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2467610" imgH="1307465" progId="Visio.Drawing.11">
                  <p:embed/>
                </p:oleObj>
              </mc:Choice>
              <mc:Fallback>
                <p:oleObj r:id="rId12" imgW="2467610" imgH="1307465" progId="Visio.Drawing.11">
                  <p:embed/>
                  <p:pic>
                    <p:nvPicPr>
                      <p:cNvPr id="10243" name="Object 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607935" y="955675"/>
                        <a:ext cx="3664585" cy="23533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82905" y="386715"/>
            <a:ext cx="4094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Heavy" panose="020B0A00000000000000" charset="-122"/>
                <a:ea typeface="思源黑体 Heavy" panose="020B0A00000000000000" charset="-122"/>
                <a:sym typeface="+mn-ea"/>
              </a:rPr>
              <a:t>二、实验原理与设计方法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7670" y="1125220"/>
            <a:ext cx="33896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400" b="1">
                <a:solidFill>
                  <a:srgbClr val="C00000"/>
                </a:solidFill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  <a:sym typeface="+mn-ea"/>
              </a:rPr>
              <a:t>3．反相加法器特性研究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688705" y="3488690"/>
            <a:ext cx="1452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000">
                <a:solidFill>
                  <a:srgbClr val="C00000"/>
                </a:solidFill>
                <a:effectLst/>
                <a:latin typeface="思源宋体 Heavy" panose="02020900000000000000" charset="-122"/>
                <a:ea typeface="思源宋体 Heavy" panose="02020900000000000000" charset="-122"/>
                <a:sym typeface="+mn-ea"/>
              </a:rPr>
              <a:t>反向加法器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2905" y="1557000"/>
            <a:ext cx="6753860" cy="2372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spcBef>
                <a:spcPts val="0"/>
              </a:spcBef>
              <a:spcAft>
                <a:spcPts val="500"/>
              </a:spcAft>
              <a:buClrTx/>
              <a:buSzTx/>
              <a:buFont typeface="+mj-lt"/>
            </a:pPr>
            <a:r>
              <a:rPr lang="en-US" altLang="zh-CN"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        </a:t>
            </a:r>
            <a:r>
              <a:rPr lang="zh-CN"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如右图</a:t>
            </a:r>
            <a:r>
              <a:rPr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所示，将n个模拟信号u</a:t>
            </a:r>
            <a:r>
              <a:rPr sz="2400" baseline="-25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I1</a:t>
            </a:r>
            <a:r>
              <a:rPr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、……、u</a:t>
            </a:r>
            <a:r>
              <a:rPr sz="2400" baseline="-25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In</a:t>
            </a:r>
            <a:r>
              <a:rPr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分别通过电阻R</a:t>
            </a:r>
            <a:r>
              <a:rPr sz="2400" baseline="-25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1</a:t>
            </a:r>
            <a:r>
              <a:rPr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，……R</a:t>
            </a:r>
            <a:r>
              <a:rPr sz="2400" baseline="-25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n</a:t>
            </a:r>
            <a:r>
              <a:rPr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加到运放的反相输入端，以便对n个输入信号电压实现代数加运算。</a:t>
            </a:r>
          </a:p>
          <a:p>
            <a:pPr algn="just">
              <a:spcBef>
                <a:spcPts val="0"/>
              </a:spcBef>
              <a:spcAft>
                <a:spcPts val="500"/>
              </a:spcAft>
              <a:buClrTx/>
              <a:buSzTx/>
              <a:buFont typeface="+mj-lt"/>
            </a:pPr>
            <a:r>
              <a:rPr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    在反相加法器中，首先将各输入电压转换为电流，由反相端流向反馈回路电阻R</a:t>
            </a:r>
            <a:r>
              <a:rPr sz="2400" baseline="-25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f</a:t>
            </a:r>
            <a:r>
              <a:rPr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，经R</a:t>
            </a:r>
            <a:r>
              <a:rPr sz="2400" baseline="-25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f</a:t>
            </a:r>
            <a:r>
              <a:rPr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转换为输出电压。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103745" y="3887470"/>
            <a:ext cx="4876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spcBef>
                <a:spcPts val="0"/>
              </a:spcBef>
              <a:spcAft>
                <a:spcPts val="500"/>
              </a:spcAft>
              <a:buClrTx/>
              <a:buSzTx/>
              <a:buFont typeface="+mj-lt"/>
            </a:pPr>
            <a:r>
              <a:rPr lang="zh-CN"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得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103745" y="5158740"/>
            <a:ext cx="43668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 </a:t>
            </a:r>
            <a:r>
              <a:rPr lang="zh-CN" altLang="en-US"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如果</a:t>
            </a:r>
            <a:r>
              <a:rPr lang="en-US" altLang="zh-CN" sz="24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R</a:t>
            </a:r>
            <a:r>
              <a:rPr lang="en-US" altLang="zh-CN" sz="2400" baseline="-300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1</a:t>
            </a:r>
            <a:r>
              <a:rPr lang="zh-CN" altLang="en-US" sz="24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＝</a:t>
            </a:r>
            <a:r>
              <a:rPr lang="en-US" altLang="zh-CN" sz="24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R</a:t>
            </a:r>
            <a:r>
              <a:rPr lang="en-US" altLang="zh-CN" sz="2400" baseline="-300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＝</a:t>
            </a:r>
            <a:r>
              <a:rPr lang="en-US" altLang="zh-CN" sz="24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...=R</a:t>
            </a:r>
            <a:r>
              <a:rPr lang="en-US" altLang="zh-CN" sz="2400" baseline="-250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n</a:t>
            </a:r>
            <a:r>
              <a:rPr lang="en-US" altLang="zh-CN" sz="2400" dirty="0">
                <a:solidFill>
                  <a:srgbClr val="C0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=R</a:t>
            </a:r>
            <a:r>
              <a:rPr lang="zh-CN" altLang="en-US" sz="2400" baseline="-30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，</a:t>
            </a:r>
            <a:r>
              <a:rPr lang="zh-CN" altLang="en-US"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则</a:t>
            </a:r>
          </a:p>
        </p:txBody>
      </p:sp>
      <p:graphicFrame>
        <p:nvGraphicFramePr>
          <p:cNvPr id="12291" name="Object 4"/>
          <p:cNvGraphicFramePr/>
          <p:nvPr>
            <p:extLst>
              <p:ext uri="{D42A27DB-BD31-4B8C-83A1-F6EECF244321}">
                <p14:modId xmlns:p14="http://schemas.microsoft.com/office/powerpoint/2010/main" val="1267011135"/>
              </p:ext>
            </p:extLst>
          </p:nvPr>
        </p:nvGraphicFramePr>
        <p:xfrm>
          <a:off x="7620536" y="901662"/>
          <a:ext cx="3769360" cy="2286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312670" imgH="1219200" progId="Visio.Drawing.11">
                  <p:embed/>
                </p:oleObj>
              </mc:Choice>
              <mc:Fallback>
                <p:oleObj r:id="rId4" imgW="2312670" imgH="1219200" progId="Visio.Drawing.11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20536" y="901662"/>
                        <a:ext cx="3769360" cy="22866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1200000" y="3688080"/>
            <a:ext cx="4033520" cy="2856865"/>
            <a:chOff x="137" y="10220"/>
            <a:chExt cx="6352" cy="4499"/>
          </a:xfrm>
        </p:grpSpPr>
        <p:grpSp>
          <p:nvGrpSpPr>
            <p:cNvPr id="5" name="组合 4"/>
            <p:cNvGrpSpPr/>
            <p:nvPr/>
          </p:nvGrpSpPr>
          <p:grpSpPr>
            <a:xfrm>
              <a:off x="296" y="10220"/>
              <a:ext cx="6035" cy="1735"/>
              <a:chOff x="255" y="10220"/>
              <a:chExt cx="6035" cy="1735"/>
            </a:xfrm>
          </p:grpSpPr>
          <p:graphicFrame>
            <p:nvGraphicFramePr>
              <p:cNvPr id="13313" name="Object 10"/>
              <p:cNvGraphicFramePr/>
              <p:nvPr>
                <p:extLst>
                  <p:ext uri="{D42A27DB-BD31-4B8C-83A1-F6EECF244321}">
                    <p14:modId xmlns:p14="http://schemas.microsoft.com/office/powerpoint/2010/main" val="1986499319"/>
                  </p:ext>
                </p:extLst>
              </p:nvPr>
            </p:nvGraphicFramePr>
            <p:xfrm>
              <a:off x="255" y="10220"/>
              <a:ext cx="2779" cy="17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6" imgW="495300" imgH="457200" progId="Equation.DSMT4">
                      <p:embed/>
                    </p:oleObj>
                  </mc:Choice>
                  <mc:Fallback>
                    <p:oleObj r:id="rId6" imgW="495300" imgH="457200" progId="Equation.DSMT4">
                      <p:embed/>
                      <p:pic>
                        <p:nvPicPr>
                          <p:cNvPr id="0" name="图片 3089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255" y="10220"/>
                            <a:ext cx="2779" cy="173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14" name="Object 9"/>
              <p:cNvGraphicFramePr/>
              <p:nvPr>
                <p:extLst>
                  <p:ext uri="{D42A27DB-BD31-4B8C-83A1-F6EECF244321}">
                    <p14:modId xmlns:p14="http://schemas.microsoft.com/office/powerpoint/2010/main" val="922115356"/>
                  </p:ext>
                </p:extLst>
              </p:nvPr>
            </p:nvGraphicFramePr>
            <p:xfrm>
              <a:off x="3152" y="10294"/>
              <a:ext cx="3138" cy="15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8" imgW="533400" imgH="457200" progId="Equation.DSMT4">
                      <p:embed/>
                    </p:oleObj>
                  </mc:Choice>
                  <mc:Fallback>
                    <p:oleObj r:id="rId8" imgW="533400" imgH="457200" progId="Equation.DSMT4">
                      <p:embed/>
                      <p:pic>
                        <p:nvPicPr>
                          <p:cNvPr id="0" name="图片 3090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3152" y="10294"/>
                            <a:ext cx="3138" cy="158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" name="组合 6"/>
            <p:cNvGrpSpPr/>
            <p:nvPr/>
          </p:nvGrpSpPr>
          <p:grpSpPr>
            <a:xfrm>
              <a:off x="137" y="11918"/>
              <a:ext cx="6352" cy="1703"/>
              <a:chOff x="137" y="11881"/>
              <a:chExt cx="6352" cy="1703"/>
            </a:xfrm>
          </p:grpSpPr>
          <p:graphicFrame>
            <p:nvGraphicFramePr>
              <p:cNvPr id="13315" name="Object 8"/>
              <p:cNvGraphicFramePr/>
              <p:nvPr>
                <p:extLst>
                  <p:ext uri="{D42A27DB-BD31-4B8C-83A1-F6EECF244321}">
                    <p14:modId xmlns:p14="http://schemas.microsoft.com/office/powerpoint/2010/main" val="2449403227"/>
                  </p:ext>
                </p:extLst>
              </p:nvPr>
            </p:nvGraphicFramePr>
            <p:xfrm>
              <a:off x="137" y="11881"/>
              <a:ext cx="3015" cy="17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0" imgW="571500" imgH="457200" progId="Equation.DSMT4">
                      <p:embed/>
                    </p:oleObj>
                  </mc:Choice>
                  <mc:Fallback>
                    <p:oleObj r:id="rId10" imgW="571500" imgH="457200" progId="Equation.DSMT4">
                      <p:embed/>
                      <p:pic>
                        <p:nvPicPr>
                          <p:cNvPr id="0" name="图片 3091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137" y="11881"/>
                            <a:ext cx="3015" cy="170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16" name="Object 7"/>
              <p:cNvGraphicFramePr/>
              <p:nvPr>
                <p:extLst>
                  <p:ext uri="{D42A27DB-BD31-4B8C-83A1-F6EECF244321}">
                    <p14:modId xmlns:p14="http://schemas.microsoft.com/office/powerpoint/2010/main" val="1324532138"/>
                  </p:ext>
                </p:extLst>
              </p:nvPr>
            </p:nvGraphicFramePr>
            <p:xfrm>
              <a:off x="3275" y="11881"/>
              <a:ext cx="3214" cy="17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2" imgW="647700" imgH="444500" progId="Equation.DSMT4">
                      <p:embed/>
                    </p:oleObj>
                  </mc:Choice>
                  <mc:Fallback>
                    <p:oleObj r:id="rId12" imgW="647700" imgH="444500" progId="Equation.DSMT4">
                      <p:embed/>
                      <p:pic>
                        <p:nvPicPr>
                          <p:cNvPr id="0" name="图片 3092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3275" y="11881"/>
                            <a:ext cx="3214" cy="170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3317" name="Object 6"/>
            <p:cNvGraphicFramePr/>
            <p:nvPr>
              <p:extLst>
                <p:ext uri="{D42A27DB-BD31-4B8C-83A1-F6EECF244321}">
                  <p14:modId xmlns:p14="http://schemas.microsoft.com/office/powerpoint/2010/main" val="491853215"/>
                </p:ext>
              </p:extLst>
            </p:nvPr>
          </p:nvGraphicFramePr>
          <p:xfrm>
            <a:off x="421" y="13584"/>
            <a:ext cx="5785" cy="1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4" imgW="1257300" imgH="241300" progId="Equation.3">
                    <p:embed/>
                  </p:oleObj>
                </mc:Choice>
                <mc:Fallback>
                  <p:oleObj r:id="rId14" imgW="1257300" imgH="241300" progId="Equation.3">
                    <p:embed/>
                    <p:pic>
                      <p:nvPicPr>
                        <p:cNvPr id="0" name="图片 3093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21" y="13584"/>
                          <a:ext cx="5785" cy="113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318" name="Object 5"/>
          <p:cNvGraphicFramePr/>
          <p:nvPr>
            <p:extLst>
              <p:ext uri="{D42A27DB-BD31-4B8C-83A1-F6EECF244321}">
                <p14:modId xmlns:p14="http://schemas.microsoft.com/office/powerpoint/2010/main" val="1454850875"/>
              </p:ext>
            </p:extLst>
          </p:nvPr>
        </p:nvGraphicFramePr>
        <p:xfrm>
          <a:off x="7706928" y="3944897"/>
          <a:ext cx="3416433" cy="955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1815465" imgH="431800" progId="Equation.DSMT4">
                  <p:embed/>
                </p:oleObj>
              </mc:Choice>
              <mc:Fallback>
                <p:oleObj r:id="rId16" imgW="1815465" imgH="431800" progId="Equation.DSMT4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706928" y="3944897"/>
                        <a:ext cx="3416433" cy="9552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9" name="Object 4"/>
          <p:cNvGraphicFramePr/>
          <p:nvPr>
            <p:extLst>
              <p:ext uri="{D42A27DB-BD31-4B8C-83A1-F6EECF244321}">
                <p14:modId xmlns:p14="http://schemas.microsoft.com/office/powerpoint/2010/main" val="2403249601"/>
              </p:ext>
            </p:extLst>
          </p:nvPr>
        </p:nvGraphicFramePr>
        <p:xfrm>
          <a:off x="7196506" y="5623956"/>
          <a:ext cx="3945890" cy="994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1778000" imgH="419100" progId="Equation.DSMT4">
                  <p:embed/>
                </p:oleObj>
              </mc:Choice>
              <mc:Fallback>
                <p:oleObj r:id="rId18" imgW="1778000" imgH="419100" progId="Equation.DSMT4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196506" y="5623956"/>
                        <a:ext cx="3945890" cy="9944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82905" y="386715"/>
            <a:ext cx="4094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Heavy" panose="020B0A00000000000000" charset="-122"/>
                <a:ea typeface="思源黑体 Heavy" panose="020B0A00000000000000" charset="-122"/>
                <a:sym typeface="+mn-ea"/>
              </a:rPr>
              <a:t>二、实验原理与设计方法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7670" y="1125220"/>
            <a:ext cx="33896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400" b="1">
                <a:solidFill>
                  <a:srgbClr val="C00000"/>
                </a:solidFill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  <a:sym typeface="+mn-ea"/>
              </a:rPr>
              <a:t>3．反相加法器特性研究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96047" y="1917000"/>
            <a:ext cx="10584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spcBef>
                <a:spcPts val="0"/>
              </a:spcBef>
              <a:spcAft>
                <a:spcPts val="500"/>
              </a:spcAft>
              <a:buClrTx/>
              <a:buSzTx/>
              <a:buFont typeface="+mj-lt"/>
            </a:pPr>
            <a:r>
              <a:rPr lang="en-US"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        </a:t>
            </a:r>
            <a:r>
              <a:rPr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在运算放大器具有理想特性时，各相加项的比例因子仅与外部电路的电阻有关，而与放大器本身的参数无关，选择适当的电阻值，就能得到所需的比例因子，这种加法器可以达到很高的精度和稳定性。补偿电阻R</a:t>
            </a:r>
            <a:r>
              <a:rPr sz="2400" baseline="-25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4</a:t>
            </a:r>
            <a:r>
              <a:rPr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用来保证电路的平衡对称，其值应选为</a:t>
            </a:r>
          </a:p>
        </p:txBody>
      </p:sp>
      <p:graphicFrame>
        <p:nvGraphicFramePr>
          <p:cNvPr id="14339" name="Object 5"/>
          <p:cNvGraphicFramePr/>
          <p:nvPr>
            <p:extLst>
              <p:ext uri="{D42A27DB-BD31-4B8C-83A1-F6EECF244321}">
                <p14:modId xmlns:p14="http://schemas.microsoft.com/office/powerpoint/2010/main" val="1730542404"/>
              </p:ext>
            </p:extLst>
          </p:nvPr>
        </p:nvGraphicFramePr>
        <p:xfrm>
          <a:off x="3576000" y="4256386"/>
          <a:ext cx="4824095" cy="719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409065" imgH="241300" progId="Equation.3">
                  <p:embed/>
                </p:oleObj>
              </mc:Choice>
              <mc:Fallback>
                <p:oleObj r:id="rId4" imgW="1409065" imgH="2413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76000" y="4256386"/>
                        <a:ext cx="4824095" cy="7194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82905" y="386715"/>
            <a:ext cx="4094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Heavy" panose="020B0A00000000000000" charset="-122"/>
                <a:ea typeface="思源黑体 Heavy" panose="020B0A00000000000000" charset="-122"/>
                <a:sym typeface="+mn-ea"/>
              </a:rPr>
              <a:t>二、实验原理与设计方法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7670" y="1125220"/>
            <a:ext cx="33896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400" b="1">
                <a:solidFill>
                  <a:srgbClr val="C00000"/>
                </a:solidFill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  <a:sym typeface="+mn-ea"/>
              </a:rPr>
              <a:t>4．反相积分器特性研究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496935" y="3488690"/>
            <a:ext cx="1452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000">
                <a:solidFill>
                  <a:srgbClr val="C00000"/>
                </a:solidFill>
                <a:effectLst/>
                <a:latin typeface="思源宋体 Heavy" panose="02020900000000000000" charset="-122"/>
                <a:ea typeface="思源宋体 Heavy" panose="02020900000000000000" charset="-122"/>
                <a:sym typeface="+mn-ea"/>
              </a:rPr>
              <a:t>反向积分器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2904" y="1666875"/>
            <a:ext cx="6721095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spcBef>
                <a:spcPts val="0"/>
              </a:spcBef>
              <a:spcAft>
                <a:spcPts val="500"/>
              </a:spcAft>
              <a:buClrTx/>
              <a:buSzTx/>
              <a:buFont typeface="+mj-lt"/>
            </a:pPr>
            <a:r>
              <a:rPr lang="en-US" altLang="zh-CN" sz="2400" dirty="0"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        </a:t>
            </a:r>
            <a:r>
              <a:rPr sz="2400" dirty="0"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如</a:t>
            </a:r>
            <a:r>
              <a:rPr lang="zh-CN" sz="2400" dirty="0"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右图</a:t>
            </a:r>
            <a:r>
              <a:rPr sz="2400" dirty="0"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所示,当输入电压为u</a:t>
            </a:r>
            <a:r>
              <a:rPr sz="2400" baseline="-25000" dirty="0"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i</a:t>
            </a:r>
            <a:r>
              <a:rPr sz="2400" dirty="0"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时，在电阻R</a:t>
            </a:r>
            <a:r>
              <a:rPr sz="2400" baseline="-25000" dirty="0"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1</a:t>
            </a:r>
            <a:r>
              <a:rPr sz="2400" dirty="0"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产生输入电流将向电容C</a:t>
            </a:r>
            <a:r>
              <a:rPr sz="2400" baseline="-25000" dirty="0"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f</a:t>
            </a:r>
            <a:r>
              <a:rPr sz="2400" dirty="0"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充电；充电过程是输入电流在电容上随时间的电荷积累，而电容一端接在虚地点，另一端是积分器的输出，因此，输出电压u</a:t>
            </a:r>
            <a:r>
              <a:rPr sz="2400" baseline="-25000" dirty="0"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o</a:t>
            </a:r>
            <a:r>
              <a:rPr sz="2400" dirty="0"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将反映输入信号对时间的积分过程。</a:t>
            </a:r>
          </a:p>
        </p:txBody>
      </p:sp>
      <p:pic>
        <p:nvPicPr>
          <p:cNvPr id="15364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425" y="494348"/>
            <a:ext cx="4048125" cy="27622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1" name="组合 20"/>
          <p:cNvGrpSpPr/>
          <p:nvPr/>
        </p:nvGrpSpPr>
        <p:grpSpPr>
          <a:xfrm>
            <a:off x="2430145" y="3573000"/>
            <a:ext cx="3161855" cy="1440325"/>
            <a:chOff x="5734" y="11118"/>
            <a:chExt cx="6375" cy="2890"/>
          </a:xfrm>
        </p:grpSpPr>
        <p:grpSp>
          <p:nvGrpSpPr>
            <p:cNvPr id="20" name="组合 19"/>
            <p:cNvGrpSpPr/>
            <p:nvPr/>
          </p:nvGrpSpPr>
          <p:grpSpPr>
            <a:xfrm>
              <a:off x="5734" y="11118"/>
              <a:ext cx="6375" cy="1360"/>
              <a:chOff x="5734" y="11118"/>
              <a:chExt cx="6375" cy="1360"/>
            </a:xfrm>
          </p:grpSpPr>
          <p:graphicFrame>
            <p:nvGraphicFramePr>
              <p:cNvPr id="16385" name="Object 8"/>
              <p:cNvGraphicFramePr/>
              <p:nvPr>
                <p:extLst>
                  <p:ext uri="{D42A27DB-BD31-4B8C-83A1-F6EECF244321}">
                    <p14:modId xmlns:p14="http://schemas.microsoft.com/office/powerpoint/2010/main" val="225618426"/>
                  </p:ext>
                </p:extLst>
              </p:nvPr>
            </p:nvGraphicFramePr>
            <p:xfrm>
              <a:off x="5734" y="11287"/>
              <a:ext cx="2720" cy="10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5" imgW="419100" imgH="228600" progId="Equation.3">
                      <p:embed/>
                    </p:oleObj>
                  </mc:Choice>
                  <mc:Fallback>
                    <p:oleObj r:id="rId5" imgW="419100" imgH="228600" progId="Equation.3">
                      <p:embed/>
                      <p:pic>
                        <p:nvPicPr>
                          <p:cNvPr id="0" name="图片 3076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5734" y="11287"/>
                            <a:ext cx="2720" cy="102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386" name="Object 7"/>
              <p:cNvGraphicFramePr/>
              <p:nvPr>
                <p:extLst>
                  <p:ext uri="{D42A27DB-BD31-4B8C-83A1-F6EECF244321}">
                    <p14:modId xmlns:p14="http://schemas.microsoft.com/office/powerpoint/2010/main" val="2693545278"/>
                  </p:ext>
                </p:extLst>
              </p:nvPr>
            </p:nvGraphicFramePr>
            <p:xfrm>
              <a:off x="8516" y="11118"/>
              <a:ext cx="3593" cy="13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7" imgW="889000" imgH="431800" progId="Equation.DSMT4">
                      <p:embed/>
                    </p:oleObj>
                  </mc:Choice>
                  <mc:Fallback>
                    <p:oleObj r:id="rId7" imgW="889000" imgH="431800" progId="Equation.DSMT4">
                      <p:embed/>
                      <p:pic>
                        <p:nvPicPr>
                          <p:cNvPr id="0" name="图片 3077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516" y="11118"/>
                            <a:ext cx="3593" cy="136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6387" name="Object 6"/>
            <p:cNvGraphicFramePr/>
            <p:nvPr>
              <p:extLst>
                <p:ext uri="{D42A27DB-BD31-4B8C-83A1-F6EECF244321}">
                  <p14:modId xmlns:p14="http://schemas.microsoft.com/office/powerpoint/2010/main" val="4214174598"/>
                </p:ext>
              </p:extLst>
            </p:nvPr>
          </p:nvGraphicFramePr>
          <p:xfrm>
            <a:off x="5746" y="12648"/>
            <a:ext cx="6350" cy="1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9" imgW="1307465" imgH="444500" progId="Equation.DSMT4">
                    <p:embed/>
                  </p:oleObj>
                </mc:Choice>
                <mc:Fallback>
                  <p:oleObj r:id="rId9" imgW="1307465" imgH="444500" progId="Equation.DSMT4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746" y="12648"/>
                          <a:ext cx="6350" cy="13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" name="文本框 23"/>
          <p:cNvSpPr txBox="1"/>
          <p:nvPr/>
        </p:nvSpPr>
        <p:spPr>
          <a:xfrm>
            <a:off x="382905" y="5158105"/>
            <a:ext cx="64389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buClrTx/>
              <a:buSzTx/>
              <a:buFontTx/>
            </a:pPr>
            <a:r>
              <a:rPr lang="en-US" altLang="zh-CN"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        </a:t>
            </a:r>
            <a:r>
              <a:rPr lang="zh-CN" altLang="en-US"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式中</a:t>
            </a:r>
            <a:r>
              <a:rPr lang="en-US" altLang="zh-CN"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R</a:t>
            </a:r>
            <a:r>
              <a:rPr lang="en-US" altLang="zh-CN" sz="2400" baseline="-25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1</a:t>
            </a:r>
            <a:r>
              <a:rPr lang="en-US" altLang="zh-CN"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=R</a:t>
            </a:r>
            <a:r>
              <a:rPr lang="en-US" altLang="zh-CN" sz="2400" baseline="-25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2</a:t>
            </a:r>
            <a:r>
              <a:rPr lang="en-US" altLang="zh-CN"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=R,</a:t>
            </a:r>
            <a:r>
              <a:rPr lang="zh-CN" altLang="en-US"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由此表明，输出电压正比于输入电压对时间的积分，其比例常数取决于反馈电路的时间常数，</a:t>
            </a:r>
            <a:r>
              <a:rPr lang="el-GR" altLang="zh-CN" sz="2400" dirty="0">
                <a:latin typeface="等线" panose="02010600030101010101" pitchFamily="2" charset="-122"/>
                <a:ea typeface="等线" panose="02010600030101010101" pitchFamily="2" charset="-122"/>
                <a:cs typeface="思源宋体 Heavy" panose="02020900000000000000" charset="-122"/>
                <a:sym typeface="+mn-ea"/>
              </a:rPr>
              <a:t>τ</a:t>
            </a:r>
            <a:r>
              <a:rPr lang="zh-CN" altLang="en-US"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=RC</a:t>
            </a:r>
            <a:r>
              <a:rPr lang="zh-CN" altLang="en-US" sz="2400" baseline="-25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f</a:t>
            </a:r>
            <a:r>
              <a:rPr lang="zh-CN" altLang="en-US"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，而与放大器参数无关。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210425" y="4351655"/>
            <a:ext cx="44767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buClrTx/>
              <a:buSzTx/>
              <a:buFontTx/>
            </a:pPr>
            <a:r>
              <a:rPr lang="zh-CN" altLang="en-US"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若输入电压u</a:t>
            </a:r>
            <a:r>
              <a:rPr lang="zh-CN" altLang="en-US" sz="2400" baseline="-25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I</a:t>
            </a:r>
            <a:r>
              <a:rPr lang="zh-CN" altLang="en-US"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为直流电压U</a:t>
            </a:r>
            <a:r>
              <a:rPr lang="zh-CN" altLang="en-US" sz="2400" baseline="-25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I</a:t>
            </a:r>
            <a:r>
              <a:rPr lang="zh-CN" altLang="en-US" sz="24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，则</a:t>
            </a:r>
            <a:endParaRPr lang="zh-CN" altLang="en-US" sz="2400" dirty="0">
              <a:latin typeface="思源宋体 Heavy" panose="02020900000000000000" charset="-122"/>
              <a:ea typeface="思源宋体 Heavy" panose="02020900000000000000" charset="-122"/>
              <a:cs typeface="思源宋体 Heavy" panose="02020900000000000000" charset="-122"/>
            </a:endParaRPr>
          </a:p>
        </p:txBody>
      </p:sp>
      <p:graphicFrame>
        <p:nvGraphicFramePr>
          <p:cNvPr id="16399" name="Object 21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725493601"/>
              </p:ext>
            </p:extLst>
          </p:nvPr>
        </p:nvGraphicFramePr>
        <p:xfrm>
          <a:off x="8261350" y="5158105"/>
          <a:ext cx="29972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1015365" imgH="444500" progId="Equation.DSMT4">
                  <p:embed/>
                </p:oleObj>
              </mc:Choice>
              <mc:Fallback>
                <p:oleObj r:id="rId11" imgW="1015365" imgH="444500" progId="Equation.DSMT4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61350" y="5158105"/>
                        <a:ext cx="2997200" cy="138112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7670" y="1125220"/>
            <a:ext cx="369506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sz="2400" b="1">
                <a:solidFill>
                  <a:srgbClr val="C00000"/>
                </a:solidFill>
                <a:latin typeface="Times New Roman" panose="02020603050405020304" charset="0"/>
                <a:ea typeface="思源宋体 Heavy" panose="02020900000000000000" charset="-122"/>
                <a:cs typeface="Times New Roman" panose="02020603050405020304" charset="0"/>
                <a:sym typeface="+mn-ea"/>
              </a:rPr>
              <a:t>5．单电源供电交流放大器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077200" y="5282565"/>
            <a:ext cx="2722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000">
                <a:solidFill>
                  <a:srgbClr val="C00000"/>
                </a:solidFill>
                <a:effectLst/>
                <a:latin typeface="思源宋体 Heavy" panose="02020900000000000000" charset="-122"/>
                <a:ea typeface="思源宋体 Heavy" panose="02020900000000000000" charset="-122"/>
                <a:sym typeface="+mn-ea"/>
              </a:rPr>
              <a:t>单电源供电交流放大器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2904" y="1884680"/>
            <a:ext cx="607309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spcBef>
                <a:spcPts val="0"/>
              </a:spcBef>
              <a:spcAft>
                <a:spcPts val="500"/>
              </a:spcAft>
              <a:buClrTx/>
              <a:buSzTx/>
              <a:buFont typeface="+mj-lt"/>
            </a:pPr>
            <a:r>
              <a:rPr lang="en-US" altLang="zh-CN" sz="28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        </a:t>
            </a:r>
            <a:r>
              <a:rPr sz="28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在</a:t>
            </a:r>
            <a:r>
              <a:rPr sz="2800" dirty="0">
                <a:solidFill>
                  <a:srgbClr val="FF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仅须放大交流信号</a:t>
            </a:r>
            <a:r>
              <a:rPr sz="28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时，若用运算放大器作放大，为减少一个电源，运算放大器常常采用</a:t>
            </a:r>
            <a:r>
              <a:rPr sz="2800" dirty="0">
                <a:solidFill>
                  <a:srgbClr val="FF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单电源</a:t>
            </a:r>
            <a:r>
              <a:rPr sz="28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(</a:t>
            </a:r>
            <a:r>
              <a:rPr sz="2800" dirty="0">
                <a:solidFill>
                  <a:srgbClr val="FF0000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正电源或负电源</a:t>
            </a:r>
            <a:r>
              <a:rPr sz="28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)供电。其方法是以电阻分压方式将同相端偏置在V</a:t>
            </a:r>
            <a:r>
              <a:rPr sz="2800" baseline="-25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cc</a:t>
            </a:r>
            <a:r>
              <a:rPr sz="28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/2(或负电源V</a:t>
            </a:r>
            <a:r>
              <a:rPr sz="2800" baseline="-250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EE</a:t>
            </a:r>
            <a:r>
              <a:rPr sz="28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/2)附近。为了保证运算放大器两个输入端有相同的直流电压，分压电阻应取相同电阻值。</a:t>
            </a:r>
            <a:r>
              <a:rPr lang="zh-CN" sz="28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右图</a:t>
            </a:r>
            <a:r>
              <a:rPr sz="2800" dirty="0"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所示为一单电源供电的反相比例放大电路。</a:t>
            </a:r>
          </a:p>
        </p:txBody>
      </p:sp>
      <p:graphicFrame>
        <p:nvGraphicFramePr>
          <p:cNvPr id="17411" name="Object 4"/>
          <p:cNvGraphicFramePr/>
          <p:nvPr>
            <p:extLst>
              <p:ext uri="{D42A27DB-BD31-4B8C-83A1-F6EECF244321}">
                <p14:modId xmlns:p14="http://schemas.microsoft.com/office/powerpoint/2010/main" val="3317929623"/>
              </p:ext>
            </p:extLst>
          </p:nvPr>
        </p:nvGraphicFramePr>
        <p:xfrm>
          <a:off x="6786880" y="1125220"/>
          <a:ext cx="5303520" cy="2976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617470" imgH="1828800" progId="Visio.Drawing.11">
                  <p:embed/>
                </p:oleObj>
              </mc:Choice>
              <mc:Fallback>
                <p:oleObj r:id="rId4" imgW="2617470" imgH="1828800" progId="Visio.Drawing.11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86880" y="1125220"/>
                        <a:ext cx="5303520" cy="29762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82905" y="386715"/>
            <a:ext cx="4094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Heavy" panose="020B0A00000000000000" charset="-122"/>
                <a:ea typeface="思源黑体 Heavy" panose="020B0A00000000000000" charset="-122"/>
                <a:sym typeface="+mn-ea"/>
              </a:rPr>
              <a:t>二、实验原理与设计方法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FmZWIzNDg2MmIzZjExOTIzMmViNTBmYTMwYTk0ZWYifQ=="/>
  <p:tag name="KSO_WPP_MARK_KEY" val="43a92018-a5a7-4eb3-8ccd-bf192db9894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宋体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180</TotalTime>
  <Words>847</Words>
  <Application>Microsoft Office PowerPoint</Application>
  <PresentationFormat>宽屏</PresentationFormat>
  <Paragraphs>90</Paragraphs>
  <Slides>18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等线</vt:lpstr>
      <vt:lpstr>仿宋</vt:lpstr>
      <vt:lpstr>思源黑体 Bold</vt:lpstr>
      <vt:lpstr>思源黑体 Heavy</vt:lpstr>
      <vt:lpstr>思源宋体 Heavy</vt:lpstr>
      <vt:lpstr>宋体</vt:lpstr>
      <vt:lpstr>微软雅黑</vt:lpstr>
      <vt:lpstr>Arial</vt:lpstr>
      <vt:lpstr>Calibri</vt:lpstr>
      <vt:lpstr>Cambria Math</vt:lpstr>
      <vt:lpstr>Times New Roman</vt:lpstr>
      <vt:lpstr>Office 主题​​</vt:lpstr>
      <vt:lpstr>Microsoft Visio 2003-2010 Drawing</vt:lpstr>
      <vt:lpstr>Equation</vt:lpstr>
      <vt:lpstr>MathType 7.0 Equation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xie huan</cp:lastModifiedBy>
  <cp:revision>323</cp:revision>
  <dcterms:created xsi:type="dcterms:W3CDTF">2019-06-19T02:08:00Z</dcterms:created>
  <dcterms:modified xsi:type="dcterms:W3CDTF">2023-10-29T07:16:52Z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D44BBF605EAA42FAA16697417C70668C</vt:lpwstr>
  </property>
</Properties>
</file>